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71" r:id="rId3"/>
    <p:sldId id="270" r:id="rId4"/>
    <p:sldId id="274" r:id="rId5"/>
    <p:sldId id="272" r:id="rId6"/>
    <p:sldId id="277" r:id="rId7"/>
    <p:sldId id="278" r:id="rId8"/>
    <p:sldId id="279" r:id="rId9"/>
    <p:sldId id="280" r:id="rId10"/>
    <p:sldId id="281" r:id="rId11"/>
    <p:sldId id="282" r:id="rId12"/>
    <p:sldId id="273" r:id="rId13"/>
  </p:sldIdLst>
  <p:sldSz cx="9144000" cy="6858000" type="screen4x3"/>
  <p:notesSz cx="6858000" cy="9144000"/>
  <p:defaultTextStyle>
    <a:lvl1pPr>
      <a:defRPr>
        <a:latin typeface="Arial"/>
        <a:ea typeface="Arial"/>
        <a:cs typeface="Arial"/>
        <a:sym typeface="Arial"/>
      </a:defRPr>
    </a:lvl1pPr>
    <a:lvl2pPr indent="457200">
      <a:defRPr>
        <a:latin typeface="Arial"/>
        <a:ea typeface="Arial"/>
        <a:cs typeface="Arial"/>
        <a:sym typeface="Arial"/>
      </a:defRPr>
    </a:lvl2pPr>
    <a:lvl3pPr indent="914400">
      <a:defRPr>
        <a:latin typeface="Arial"/>
        <a:ea typeface="Arial"/>
        <a:cs typeface="Arial"/>
        <a:sym typeface="Arial"/>
      </a:defRPr>
    </a:lvl3pPr>
    <a:lvl4pPr indent="1371600">
      <a:defRPr>
        <a:latin typeface="Arial"/>
        <a:ea typeface="Arial"/>
        <a:cs typeface="Arial"/>
        <a:sym typeface="Arial"/>
      </a:defRPr>
    </a:lvl4pPr>
    <a:lvl5pPr indent="1828800">
      <a:defRPr>
        <a:latin typeface="Arial"/>
        <a:ea typeface="Arial"/>
        <a:cs typeface="Arial"/>
        <a:sym typeface="Arial"/>
      </a:defRPr>
    </a:lvl5pPr>
    <a:lvl6pPr>
      <a:defRPr>
        <a:latin typeface="Arial"/>
        <a:ea typeface="Arial"/>
        <a:cs typeface="Arial"/>
        <a:sym typeface="Arial"/>
      </a:defRPr>
    </a:lvl6pPr>
    <a:lvl7pPr>
      <a:defRPr>
        <a:latin typeface="Arial"/>
        <a:ea typeface="Arial"/>
        <a:cs typeface="Arial"/>
        <a:sym typeface="Arial"/>
      </a:defRPr>
    </a:lvl7pPr>
    <a:lvl8pPr>
      <a:defRPr>
        <a:latin typeface="Arial"/>
        <a:ea typeface="Arial"/>
        <a:cs typeface="Arial"/>
        <a:sym typeface="Arial"/>
      </a:defRPr>
    </a:lvl8pPr>
    <a:lvl9pPr>
      <a:defRPr>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a:tcStyle>
        <a:tcBdr/>
        <a:fill>
          <a:solidFill>
            <a:srgbClr val="F3F9FA"/>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BE0E3"/>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BBE0E3"/>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14" y="-5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Shape 1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5" name="Shape 15"/>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7" name="Shape 7"/>
          <p:cNvSpPr>
            <a:spLocks noGrp="1"/>
          </p:cNvSpPr>
          <p:nvPr>
            <p:ph type="title"/>
          </p:nvPr>
        </p:nvSpPr>
        <p:spPr>
          <a:xfrm>
            <a:off x="685800" y="1844675"/>
            <a:ext cx="7772400" cy="2041525"/>
          </a:xfrm>
          <a:prstGeom prst="rect">
            <a:avLst/>
          </a:prstGeom>
        </p:spPr>
        <p:txBody>
          <a:bodyPr/>
          <a:lstStyle/>
          <a:p>
            <a:pPr lvl="0">
              <a:defRPr sz="1800"/>
            </a:pPr>
            <a:r>
              <a:rPr sz="4400"/>
              <a:t>Title Text</a:t>
            </a:r>
          </a:p>
        </p:txBody>
      </p:sp>
      <p:sp>
        <p:nvSpPr>
          <p:cNvPr id="8" name="Shape 8"/>
          <p:cNvSpPr>
            <a:spLocks noGrp="1"/>
          </p:cNvSpPr>
          <p:nvPr>
            <p:ph type="body" idx="1"/>
          </p:nvPr>
        </p:nvSpPr>
        <p:spPr>
          <a:xfrm>
            <a:off x="1371600" y="3886200"/>
            <a:ext cx="6400800" cy="29718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
        <p:nvSpPr>
          <p:cNvPr id="12" name="Shape 12"/>
          <p:cNvSpPr>
            <a:spLocks noGrp="1"/>
          </p:cNvSpPr>
          <p:nvPr>
            <p:ph type="title"/>
          </p:nvPr>
        </p:nvSpPr>
        <p:spPr>
          <a:prstGeom prst="rect">
            <a:avLst/>
          </a:prstGeom>
        </p:spPr>
        <p:txBody>
          <a:bodyPr/>
          <a:lstStyle/>
          <a:p>
            <a:pPr lvl="0">
              <a:defRPr sz="1800"/>
            </a:pPr>
            <a:r>
              <a:rPr sz="4400"/>
              <a:t>Title Text</a:t>
            </a:r>
          </a:p>
        </p:txBody>
      </p:sp>
      <p:sp>
        <p:nvSpPr>
          <p:cNvPr id="13" name="Shape 13"/>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7937" y="696734"/>
            <a:ext cx="9112251" cy="241656"/>
          </a:xfrm>
          <a:custGeom>
            <a:avLst/>
            <a:gdLst/>
            <a:ahLst/>
            <a:cxnLst>
              <a:cxn ang="0">
                <a:pos x="wd2" y="hd2"/>
              </a:cxn>
              <a:cxn ang="5400000">
                <a:pos x="wd2" y="hd2"/>
              </a:cxn>
              <a:cxn ang="10800000">
                <a:pos x="wd2" y="hd2"/>
              </a:cxn>
              <a:cxn ang="16200000">
                <a:pos x="wd2" y="hd2"/>
              </a:cxn>
            </a:cxnLst>
            <a:rect l="0" t="0" r="r" b="b"/>
            <a:pathLst>
              <a:path w="21600" h="20810" extrusionOk="0">
                <a:moveTo>
                  <a:pt x="0" y="2305"/>
                </a:moveTo>
                <a:cubicBezTo>
                  <a:pt x="1800" y="11730"/>
                  <a:pt x="3600" y="21205"/>
                  <a:pt x="5795" y="20797"/>
                </a:cubicBezTo>
                <a:cubicBezTo>
                  <a:pt x="7990" y="20390"/>
                  <a:pt x="10533" y="420"/>
                  <a:pt x="13169" y="13"/>
                </a:cubicBezTo>
                <a:cubicBezTo>
                  <a:pt x="15805" y="-395"/>
                  <a:pt x="18703" y="9030"/>
                  <a:pt x="21600" y="18454"/>
                </a:cubicBezTo>
              </a:path>
            </a:pathLst>
          </a:custGeom>
          <a:ln w="63500">
            <a:solidFill>
              <a:srgbClr val="57ABFF"/>
            </a:solidFill>
            <a:round/>
          </a:ln>
        </p:spPr>
        <p:txBody>
          <a:bodyPr lIns="0" tIns="0" rIns="0" bIns="0"/>
          <a:lstStyle/>
          <a:p>
            <a:pPr lvl="0"/>
            <a:endParaRPr/>
          </a:p>
        </p:txBody>
      </p:sp>
      <p:sp>
        <p:nvSpPr>
          <p:cNvPr id="3" name="Shape 3"/>
          <p:cNvSpPr>
            <a:spLocks noGrp="1"/>
          </p:cNvSpPr>
          <p:nvPr>
            <p:ph type="sldNum" sz="quarter" idx="2"/>
          </p:nvPr>
        </p:nvSpPr>
        <p:spPr>
          <a:xfrm>
            <a:off x="6553200" y="6245225"/>
            <a:ext cx="2133600" cy="288824"/>
          </a:xfrm>
          <a:prstGeom prst="rect">
            <a:avLst/>
          </a:prstGeom>
          <a:ln w="12700">
            <a:miter lim="400000"/>
          </a:ln>
        </p:spPr>
        <p:txBody>
          <a:bodyPr lIns="45719" rIns="45719">
            <a:spAutoFit/>
          </a:bodyPr>
          <a:lstStyle>
            <a:lvl1pPr algn="r">
              <a:defRPr sz="1400"/>
            </a:lvl1pPr>
          </a:lstStyle>
          <a:p>
            <a:pPr lvl="0"/>
            <a:fld id="{86CB4B4D-7CA3-9044-876B-883B54F8677D}" type="slidenum">
              <a:rPr/>
              <a:pPr lvl="0"/>
              <a:t>‹#›</a:t>
            </a:fld>
            <a:endParaRPr/>
          </a:p>
        </p:txBody>
      </p:sp>
      <p:sp>
        <p:nvSpPr>
          <p:cNvPr id="4" name="Shape 4"/>
          <p:cNvSpPr>
            <a:spLocks noGrp="1"/>
          </p:cNvSpPr>
          <p:nvPr>
            <p:ph type="title"/>
          </p:nvPr>
        </p:nvSpPr>
        <p:spPr>
          <a:xfrm>
            <a:off x="457200" y="92074"/>
            <a:ext cx="8229600" cy="1508126"/>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pPr lvl="0">
              <a:defRPr sz="1800"/>
            </a:pPr>
            <a:r>
              <a:rPr sz="4400"/>
              <a:t>Title Text</a:t>
            </a:r>
          </a:p>
        </p:txBody>
      </p:sp>
      <p:sp>
        <p:nvSpPr>
          <p:cNvPr id="5" name="Shape 5"/>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ctr">
        <a:defRPr sz="4400">
          <a:latin typeface="Arial"/>
          <a:ea typeface="Arial"/>
          <a:cs typeface="Arial"/>
          <a:sym typeface="Arial"/>
        </a:defRPr>
      </a:lvl1pPr>
      <a:lvl2pPr algn="ctr">
        <a:defRPr sz="4400">
          <a:latin typeface="Arial"/>
          <a:ea typeface="Arial"/>
          <a:cs typeface="Arial"/>
          <a:sym typeface="Arial"/>
        </a:defRPr>
      </a:lvl2pPr>
      <a:lvl3pPr algn="ctr">
        <a:defRPr sz="4400">
          <a:latin typeface="Arial"/>
          <a:ea typeface="Arial"/>
          <a:cs typeface="Arial"/>
          <a:sym typeface="Arial"/>
        </a:defRPr>
      </a:lvl3pPr>
      <a:lvl4pPr algn="ctr">
        <a:defRPr sz="4400">
          <a:latin typeface="Arial"/>
          <a:ea typeface="Arial"/>
          <a:cs typeface="Arial"/>
          <a:sym typeface="Arial"/>
        </a:defRPr>
      </a:lvl4pPr>
      <a:lvl5pPr algn="ctr">
        <a:defRPr sz="4400">
          <a:latin typeface="Arial"/>
          <a:ea typeface="Arial"/>
          <a:cs typeface="Arial"/>
          <a:sym typeface="Arial"/>
        </a:defRPr>
      </a:lvl5pPr>
      <a:lvl6pPr indent="457200" algn="ctr">
        <a:defRPr sz="4400">
          <a:latin typeface="Arial"/>
          <a:ea typeface="Arial"/>
          <a:cs typeface="Arial"/>
          <a:sym typeface="Arial"/>
        </a:defRPr>
      </a:lvl6pPr>
      <a:lvl7pPr indent="914400" algn="ctr">
        <a:defRPr sz="4400">
          <a:latin typeface="Arial"/>
          <a:ea typeface="Arial"/>
          <a:cs typeface="Arial"/>
          <a:sym typeface="Arial"/>
        </a:defRPr>
      </a:lvl7pPr>
      <a:lvl8pPr indent="1371600" algn="ctr">
        <a:defRPr sz="4400">
          <a:latin typeface="Arial"/>
          <a:ea typeface="Arial"/>
          <a:cs typeface="Arial"/>
          <a:sym typeface="Arial"/>
        </a:defRPr>
      </a:lvl8pPr>
      <a:lvl9pPr indent="1828800" algn="ctr">
        <a:defRPr sz="4400">
          <a:latin typeface="Arial"/>
          <a:ea typeface="Arial"/>
          <a:cs typeface="Arial"/>
          <a:sym typeface="Arial"/>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219200" indent="-304800">
        <a:spcBef>
          <a:spcPts val="700"/>
        </a:spcBef>
        <a:buSzPct val="100000"/>
        <a:buChar char="•"/>
        <a:defRPr sz="3200">
          <a:latin typeface="Arial"/>
          <a:ea typeface="Arial"/>
          <a:cs typeface="Arial"/>
          <a:sym typeface="Arial"/>
        </a:defRPr>
      </a:lvl3pPr>
      <a:lvl4pPr marL="1737360" indent="-365760">
        <a:spcBef>
          <a:spcPts val="700"/>
        </a:spcBef>
        <a:buSzPct val="100000"/>
        <a:buChar char="–"/>
        <a:defRPr sz="3200">
          <a:latin typeface="Arial"/>
          <a:ea typeface="Arial"/>
          <a:cs typeface="Arial"/>
          <a:sym typeface="Arial"/>
        </a:defRPr>
      </a:lvl4pPr>
      <a:lvl5pPr marL="2235200" indent="-406400">
        <a:spcBef>
          <a:spcPts val="700"/>
        </a:spcBef>
        <a:buSzPct val="100000"/>
        <a:buChar char="»"/>
        <a:defRPr sz="3200">
          <a:latin typeface="Arial"/>
          <a:ea typeface="Arial"/>
          <a:cs typeface="Arial"/>
          <a:sym typeface="Arial"/>
        </a:defRPr>
      </a:lvl5pPr>
      <a:lvl6pPr marL="2692400" indent="-406400">
        <a:spcBef>
          <a:spcPts val="700"/>
        </a:spcBef>
        <a:buSzPct val="100000"/>
        <a:buChar char="•"/>
        <a:defRPr sz="3200">
          <a:latin typeface="Arial"/>
          <a:ea typeface="Arial"/>
          <a:cs typeface="Arial"/>
          <a:sym typeface="Arial"/>
        </a:defRPr>
      </a:lvl6pPr>
      <a:lvl7pPr marL="3149600" indent="-406400">
        <a:spcBef>
          <a:spcPts val="700"/>
        </a:spcBef>
        <a:buSzPct val="100000"/>
        <a:buChar char="•"/>
        <a:defRPr sz="3200">
          <a:latin typeface="Arial"/>
          <a:ea typeface="Arial"/>
          <a:cs typeface="Arial"/>
          <a:sym typeface="Arial"/>
        </a:defRPr>
      </a:lvl7pPr>
      <a:lvl8pPr marL="3606800" indent="-406400">
        <a:spcBef>
          <a:spcPts val="700"/>
        </a:spcBef>
        <a:buSzPct val="100000"/>
        <a:buChar char="•"/>
        <a:defRPr sz="3200">
          <a:latin typeface="Arial"/>
          <a:ea typeface="Arial"/>
          <a:cs typeface="Arial"/>
          <a:sym typeface="Arial"/>
        </a:defRPr>
      </a:lvl8pPr>
      <a:lvl9pPr marL="4064000" indent="-406400">
        <a:spcBef>
          <a:spcPts val="700"/>
        </a:spcBef>
        <a:buSzPct val="100000"/>
        <a:buChar char="•"/>
        <a:defRPr sz="3200">
          <a:latin typeface="Arial"/>
          <a:ea typeface="Arial"/>
          <a:cs typeface="Arial"/>
          <a:sym typeface="Arial"/>
        </a:defRPr>
      </a:lvl9pPr>
    </p:bodyStyle>
    <p:otherStyle>
      <a:lvl1pPr algn="r">
        <a:defRPr sz="1400">
          <a:solidFill>
            <a:schemeClr val="tx1"/>
          </a:solidFill>
          <a:latin typeface="+mn-lt"/>
          <a:ea typeface="+mn-ea"/>
          <a:cs typeface="+mn-cs"/>
          <a:sym typeface="Arial"/>
        </a:defRPr>
      </a:lvl1pPr>
      <a:lvl2pPr indent="457200" algn="r">
        <a:defRPr sz="1400">
          <a:solidFill>
            <a:schemeClr val="tx1"/>
          </a:solidFill>
          <a:latin typeface="+mn-lt"/>
          <a:ea typeface="+mn-ea"/>
          <a:cs typeface="+mn-cs"/>
          <a:sym typeface="Arial"/>
        </a:defRPr>
      </a:lvl2pPr>
      <a:lvl3pPr indent="914400" algn="r">
        <a:defRPr sz="1400">
          <a:solidFill>
            <a:schemeClr val="tx1"/>
          </a:solidFill>
          <a:latin typeface="+mn-lt"/>
          <a:ea typeface="+mn-ea"/>
          <a:cs typeface="+mn-cs"/>
          <a:sym typeface="Arial"/>
        </a:defRPr>
      </a:lvl3pPr>
      <a:lvl4pPr indent="1371600" algn="r">
        <a:defRPr sz="1400">
          <a:solidFill>
            <a:schemeClr val="tx1"/>
          </a:solidFill>
          <a:latin typeface="+mn-lt"/>
          <a:ea typeface="+mn-ea"/>
          <a:cs typeface="+mn-cs"/>
          <a:sym typeface="Arial"/>
        </a:defRPr>
      </a:lvl4pPr>
      <a:lvl5pPr indent="1828800" algn="r">
        <a:defRPr sz="1400">
          <a:solidFill>
            <a:schemeClr val="tx1"/>
          </a:solidFill>
          <a:latin typeface="+mn-lt"/>
          <a:ea typeface="+mn-ea"/>
          <a:cs typeface="+mn-cs"/>
          <a:sym typeface="Arial"/>
        </a:defRPr>
      </a:lvl5pPr>
      <a:lvl6pPr algn="r">
        <a:defRPr sz="1400">
          <a:solidFill>
            <a:schemeClr val="tx1"/>
          </a:solidFill>
          <a:latin typeface="+mn-lt"/>
          <a:ea typeface="+mn-ea"/>
          <a:cs typeface="+mn-cs"/>
          <a:sym typeface="Arial"/>
        </a:defRPr>
      </a:lvl6pPr>
      <a:lvl7pPr algn="r">
        <a:defRPr sz="1400">
          <a:solidFill>
            <a:schemeClr val="tx1"/>
          </a:solidFill>
          <a:latin typeface="+mn-lt"/>
          <a:ea typeface="+mn-ea"/>
          <a:cs typeface="+mn-cs"/>
          <a:sym typeface="Arial"/>
        </a:defRPr>
      </a:lvl7pPr>
      <a:lvl8pPr algn="r">
        <a:defRPr sz="1400">
          <a:solidFill>
            <a:schemeClr val="tx1"/>
          </a:solidFill>
          <a:latin typeface="+mn-lt"/>
          <a:ea typeface="+mn-ea"/>
          <a:cs typeface="+mn-cs"/>
          <a:sym typeface="Arial"/>
        </a:defRPr>
      </a:lvl8pPr>
      <a:lvl9pPr algn="r">
        <a:defRPr sz="14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INMUN logo.png"/>
          <p:cNvPicPr>
            <a:picLocks noChangeAspect="1"/>
          </p:cNvPicPr>
          <p:nvPr/>
        </p:nvPicPr>
        <p:blipFill>
          <a:blip r:embed="rId2" cstate="print"/>
          <a:srcRect l="1572" t="20000" b="22222"/>
          <a:stretch>
            <a:fillRect/>
          </a:stretch>
        </p:blipFill>
        <p:spPr>
          <a:xfrm>
            <a:off x="2209800" y="381000"/>
            <a:ext cx="4772101" cy="3962400"/>
          </a:xfrm>
          <a:prstGeom prst="rect">
            <a:avLst/>
          </a:prstGeom>
        </p:spPr>
      </p:pic>
      <p:sp>
        <p:nvSpPr>
          <p:cNvPr id="17" name="Shape 17"/>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1</a:t>
            </a:fld>
            <a:endParaRPr sz="1400"/>
          </a:p>
        </p:txBody>
      </p:sp>
      <p:sp>
        <p:nvSpPr>
          <p:cNvPr id="18" name="Shape 18"/>
          <p:cNvSpPr>
            <a:spLocks noGrp="1"/>
          </p:cNvSpPr>
          <p:nvPr>
            <p:ph type="title"/>
          </p:nvPr>
        </p:nvSpPr>
        <p:spPr>
          <a:xfrm>
            <a:off x="684212" y="4005262"/>
            <a:ext cx="7772401" cy="747713"/>
          </a:xfrm>
          <a:prstGeom prst="rect">
            <a:avLst/>
          </a:prstGeom>
        </p:spPr>
        <p:txBody>
          <a:bodyPr lIns="0" tIns="0" rIns="0" bIns="0">
            <a:normAutofit/>
          </a:bodyPr>
          <a:lstStyle>
            <a:lvl1pPr>
              <a:defRPr sz="4000">
                <a:latin typeface="Tahoma Negreta"/>
                <a:ea typeface="Tahoma Negreta"/>
                <a:cs typeface="Tahoma Negreta"/>
                <a:sym typeface="Tahoma Negreta"/>
              </a:defRPr>
            </a:lvl1pPr>
          </a:lstStyle>
          <a:p>
            <a:pPr lvl="0">
              <a:defRPr sz="1800"/>
            </a:pPr>
            <a:r>
              <a:rPr sz="4000" b="1" dirty="0">
                <a:solidFill>
                  <a:srgbClr val="0070C0"/>
                </a:solidFill>
              </a:rPr>
              <a:t>Model United Nations</a:t>
            </a:r>
          </a:p>
        </p:txBody>
      </p:sp>
      <p:sp>
        <p:nvSpPr>
          <p:cNvPr id="19" name="Shape 19"/>
          <p:cNvSpPr>
            <a:spLocks noGrp="1"/>
          </p:cNvSpPr>
          <p:nvPr>
            <p:ph type="body" idx="1"/>
          </p:nvPr>
        </p:nvSpPr>
        <p:spPr>
          <a:xfrm>
            <a:off x="1403350" y="4797424"/>
            <a:ext cx="6400800" cy="1146175"/>
          </a:xfrm>
          <a:prstGeom prst="rect">
            <a:avLst/>
          </a:prstGeom>
        </p:spPr>
        <p:txBody>
          <a:bodyPr lIns="0" tIns="0" rIns="0" bIns="0">
            <a:normAutofit/>
          </a:bodyPr>
          <a:lstStyle>
            <a:lvl1pPr defTabSz="868680">
              <a:lnSpc>
                <a:spcPct val="90000"/>
              </a:lnSpc>
              <a:defRPr sz="3040">
                <a:latin typeface="Tahoma"/>
                <a:ea typeface="Tahoma"/>
                <a:cs typeface="Tahoma"/>
                <a:sym typeface="Tahoma"/>
              </a:defRPr>
            </a:lvl1pPr>
          </a:lstStyle>
          <a:p>
            <a:pPr lvl="0">
              <a:defRPr sz="1800"/>
            </a:pPr>
            <a:r>
              <a:rPr lang="en-US" sz="3040" dirty="0" smtClean="0"/>
              <a:t>Documents of MUN</a:t>
            </a:r>
            <a:endParaRPr sz="3040" dirty="0"/>
          </a:p>
        </p:txBody>
      </p:sp>
      <p:sp>
        <p:nvSpPr>
          <p:cNvPr id="20" name="Shape 20"/>
          <p:cNvSpPr/>
          <p:nvPr/>
        </p:nvSpPr>
        <p:spPr>
          <a:xfrm>
            <a:off x="6443662" y="6381750"/>
            <a:ext cx="2519363" cy="548045"/>
          </a:xfrm>
          <a:prstGeom prst="rect">
            <a:avLst/>
          </a:prstGeom>
          <a:ln w="12700">
            <a:miter lim="400000"/>
          </a:ln>
        </p:spPr>
        <p:txBody>
          <a:bodyPr lIns="45719" rIns="45719">
            <a:spAutoFit/>
          </a:bodyPr>
          <a:lstStyle/>
          <a:p>
            <a:pPr lvl="0" algn="ctr">
              <a:lnSpc>
                <a:spcPct val="90000"/>
              </a:lnSpc>
              <a:spcBef>
                <a:spcPts val="300"/>
              </a:spcBef>
              <a:defRPr sz="3200"/>
            </a:pPr>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10</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Sponsors and Signatories</a:t>
            </a:r>
            <a:endParaRPr sz="3200" dirty="0"/>
          </a:p>
        </p:txBody>
      </p:sp>
      <p:sp>
        <p:nvSpPr>
          <p:cNvPr id="113" name="Shape 113"/>
          <p:cNvSpPr>
            <a:spLocks noGrp="1"/>
          </p:cNvSpPr>
          <p:nvPr>
            <p:ph type="body" idx="1"/>
          </p:nvPr>
        </p:nvSpPr>
        <p:spPr>
          <a:xfrm>
            <a:off x="107950" y="908049"/>
            <a:ext cx="8928100" cy="5949951"/>
          </a:xfrm>
          <a:prstGeom prst="rect">
            <a:avLst/>
          </a:prstGeom>
        </p:spPr>
        <p:txBody>
          <a:bodyPr lIns="0" tIns="0" rIns="0" bIns="0">
            <a:noAutofit/>
          </a:bodyPr>
          <a:lstStyle/>
          <a:p>
            <a:pPr algn="l" fontAlgn="base">
              <a:buFont typeface="Arial" pitchFamily="34" charset="0"/>
              <a:buChar char="•"/>
            </a:pPr>
            <a:r>
              <a:rPr lang="en-US" sz="2400" b="1" dirty="0" smtClean="0"/>
              <a:t>Sponsors</a:t>
            </a:r>
            <a:r>
              <a:rPr lang="en-US" sz="2400" dirty="0" smtClean="0"/>
              <a:t> of a draft resolution are the principal authors of the document and agree with its substance. </a:t>
            </a:r>
          </a:p>
          <a:p>
            <a:pPr lvl="1" algn="l" fontAlgn="base">
              <a:buFont typeface="Arial" pitchFamily="34" charset="0"/>
              <a:buChar char="•"/>
            </a:pPr>
            <a:r>
              <a:rPr lang="en-US" sz="2400" dirty="0" smtClean="0"/>
              <a:t>Although </a:t>
            </a:r>
            <a:r>
              <a:rPr lang="en-US" sz="2400" dirty="0" smtClean="0"/>
              <a:t>it is possible to have only one sponsor, this rarely occurs at the UN, since countries must work together to create widely agreeable language in order for the draft resolution to pass. </a:t>
            </a:r>
            <a:endParaRPr lang="en-US" sz="2400" dirty="0" smtClean="0"/>
          </a:p>
          <a:p>
            <a:pPr lvl="1" algn="l" fontAlgn="base">
              <a:buFont typeface="Arial" pitchFamily="34" charset="0"/>
              <a:buChar char="•"/>
            </a:pPr>
            <a:r>
              <a:rPr lang="en-US" sz="2400" dirty="0" smtClean="0"/>
              <a:t>Sponsors </a:t>
            </a:r>
            <a:r>
              <a:rPr lang="en-US" sz="2400" dirty="0" smtClean="0"/>
              <a:t>control a draft resolution and only the sponsors can approve immediate changes.</a:t>
            </a:r>
            <a:br>
              <a:rPr lang="en-US" sz="2400" dirty="0" smtClean="0"/>
            </a:br>
            <a:r>
              <a:rPr lang="en-US" sz="2400" dirty="0" smtClean="0"/>
              <a:t/>
            </a:r>
            <a:br>
              <a:rPr lang="en-US" sz="2400" dirty="0" smtClean="0"/>
            </a:br>
            <a:r>
              <a:rPr lang="en-US" sz="2400" b="1" dirty="0" smtClean="0"/>
              <a:t>Signatories</a:t>
            </a:r>
            <a:r>
              <a:rPr lang="en-US" sz="2400" dirty="0" smtClean="0"/>
              <a:t> are countries that may or may not agree with the substance of the draft resolution but still wish to see it debated so that they can propose </a:t>
            </a:r>
            <a:r>
              <a:rPr lang="en-US" sz="2400" dirty="0" smtClean="0"/>
              <a:t>amendments.</a:t>
            </a:r>
          </a:p>
          <a:p>
            <a:pPr lvl="1" algn="l" fontAlgn="base">
              <a:buFont typeface="Arial" pitchFamily="34" charset="0"/>
              <a:buChar char="•"/>
            </a:pPr>
            <a:r>
              <a:rPr lang="en-US" sz="2400" dirty="0" smtClean="0"/>
              <a:t>A </a:t>
            </a:r>
            <a:r>
              <a:rPr lang="en-US" sz="2400" dirty="0" smtClean="0"/>
              <a:t>certain percentage of the committee must be either sponsors or signatories to a draft resolution in order for it to be accepted.</a:t>
            </a:r>
            <a:endParaRPr lang="en-US" sz="2400"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11</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Friendly and Unfriendly Amendments</a:t>
            </a:r>
            <a:endParaRPr sz="3200" dirty="0"/>
          </a:p>
        </p:txBody>
      </p:sp>
      <p:sp>
        <p:nvSpPr>
          <p:cNvPr id="113" name="Shape 113"/>
          <p:cNvSpPr>
            <a:spLocks noGrp="1"/>
          </p:cNvSpPr>
          <p:nvPr>
            <p:ph type="body" idx="1"/>
          </p:nvPr>
        </p:nvSpPr>
        <p:spPr>
          <a:xfrm>
            <a:off x="107950" y="908049"/>
            <a:ext cx="8928100" cy="5949951"/>
          </a:xfrm>
          <a:prstGeom prst="rect">
            <a:avLst/>
          </a:prstGeom>
        </p:spPr>
        <p:txBody>
          <a:bodyPr lIns="0" tIns="0" rIns="0" bIns="0">
            <a:noAutofit/>
          </a:bodyPr>
          <a:lstStyle/>
          <a:p>
            <a:pPr algn="l" fontAlgn="base">
              <a:buFont typeface="Arial" pitchFamily="34" charset="0"/>
              <a:buChar char="•"/>
            </a:pPr>
            <a:r>
              <a:rPr lang="en-US" sz="2400" dirty="0" smtClean="0"/>
              <a:t>Approved draft resolutions are modified through amendments. An amendment is a written statement that adds, deletes or revises an operative clause in a draft resolution. </a:t>
            </a:r>
            <a:br>
              <a:rPr lang="en-US" sz="2400" dirty="0" smtClean="0"/>
            </a:br>
            <a:r>
              <a:rPr lang="en-US" sz="2400" dirty="0" smtClean="0"/>
              <a:t/>
            </a:r>
            <a:br>
              <a:rPr lang="en-US" sz="2400" dirty="0" smtClean="0"/>
            </a:br>
            <a:r>
              <a:rPr lang="en-US" sz="2400" dirty="0" smtClean="0"/>
              <a:t>A </a:t>
            </a:r>
            <a:r>
              <a:rPr lang="en-US" sz="2400" b="1" dirty="0" smtClean="0"/>
              <a:t>friendly amendment</a:t>
            </a:r>
            <a:r>
              <a:rPr lang="en-US" sz="2400" dirty="0" smtClean="0"/>
              <a:t> is a change to the draft resolution that all sponsors agree with. </a:t>
            </a:r>
            <a:br>
              <a:rPr lang="en-US" sz="2400" dirty="0" smtClean="0"/>
            </a:br>
            <a:r>
              <a:rPr lang="en-US" sz="2400" dirty="0" smtClean="0"/>
              <a:t/>
            </a:r>
            <a:br>
              <a:rPr lang="en-US" sz="2400" dirty="0" smtClean="0"/>
            </a:br>
            <a:r>
              <a:rPr lang="en-US" sz="2400" dirty="0" smtClean="0"/>
              <a:t>An </a:t>
            </a:r>
            <a:r>
              <a:rPr lang="en-US" sz="2400" b="1" dirty="0" smtClean="0"/>
              <a:t>unfriendly amendment</a:t>
            </a:r>
            <a:r>
              <a:rPr lang="en-US" sz="2400" dirty="0" smtClean="0"/>
              <a:t> is a change that some or all of the draft resolution's sponsors do not support and must be voted upon by the committee. </a:t>
            </a:r>
            <a:endParaRPr lang="en-US" sz="2400" dirty="0" smtClean="0"/>
          </a:p>
          <a:p>
            <a:pPr lvl="1" algn="l" fontAlgn="base">
              <a:buFont typeface="Arial" pitchFamily="34" charset="0"/>
              <a:buChar char="•"/>
            </a:pPr>
            <a:r>
              <a:rPr lang="en-US" sz="2400" dirty="0" smtClean="0"/>
              <a:t>The </a:t>
            </a:r>
            <a:r>
              <a:rPr lang="en-US" sz="2400" dirty="0" smtClean="0"/>
              <a:t>author(s) of the amendment will need to obtain a required number of signatories in order to introduce it (usually 20 percent of the committee). Prior to voting on the draft resolution, the committee votes on all unfriendly amendments.</a:t>
            </a:r>
            <a:endParaRPr lang="en-US" sz="2400"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12</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Opening Speech</a:t>
            </a:r>
            <a:endParaRPr sz="3200" dirty="0"/>
          </a:p>
        </p:txBody>
      </p:sp>
      <p:sp>
        <p:nvSpPr>
          <p:cNvPr id="113" name="Shape 113"/>
          <p:cNvSpPr>
            <a:spLocks noGrp="1"/>
          </p:cNvSpPr>
          <p:nvPr>
            <p:ph type="body" idx="1"/>
          </p:nvPr>
        </p:nvSpPr>
        <p:spPr>
          <a:xfrm>
            <a:off x="107950" y="908049"/>
            <a:ext cx="8928100" cy="5834064"/>
          </a:xfrm>
          <a:prstGeom prst="rect">
            <a:avLst/>
          </a:prstGeom>
        </p:spPr>
        <p:txBody>
          <a:bodyPr lIns="0" tIns="0" rIns="0" bIns="0">
            <a:normAutofit fontScale="92500" lnSpcReduction="20000"/>
          </a:bodyPr>
          <a:lstStyle/>
          <a:p>
            <a:pPr algn="l"/>
            <a:r>
              <a:rPr lang="en-US" sz="1800" b="1" dirty="0" smtClean="0"/>
              <a:t>1. </a:t>
            </a:r>
            <a:r>
              <a:rPr lang="en-US" sz="1800" b="1" dirty="0" smtClean="0"/>
              <a:t>Focus on one topic </a:t>
            </a:r>
            <a:r>
              <a:rPr lang="en-US" sz="1800" b="1" dirty="0" smtClean="0"/>
              <a:t>only</a:t>
            </a:r>
            <a:endParaRPr lang="en-US" sz="1800" dirty="0" smtClean="0"/>
          </a:p>
          <a:p>
            <a:pPr algn="l"/>
            <a:r>
              <a:rPr lang="en-US" sz="1800" dirty="0" smtClean="0"/>
              <a:t>Focus </a:t>
            </a:r>
            <a:r>
              <a:rPr lang="en-US" sz="1800" dirty="0" smtClean="0"/>
              <a:t>on the issue that matters to your member nation the most and how that relates to the topics to be debated at the conference. When trying to get people to listen, depth is more important than breadth.</a:t>
            </a:r>
          </a:p>
          <a:p>
            <a:pPr algn="l"/>
            <a:r>
              <a:rPr lang="en-US" sz="1800" dirty="0" smtClean="0"/>
              <a:t>A</a:t>
            </a:r>
            <a:r>
              <a:rPr lang="en-US" sz="1800" dirty="0" smtClean="0"/>
              <a:t>n </a:t>
            </a:r>
            <a:r>
              <a:rPr lang="en-US" sz="1800" dirty="0" smtClean="0"/>
              <a:t>opening speech is there to impress, to establish yourself as a leader and a good orator, </a:t>
            </a:r>
          </a:p>
          <a:p>
            <a:pPr algn="l"/>
            <a:r>
              <a:rPr lang="en-US" sz="1800" b="1" dirty="0" smtClean="0"/>
              <a:t>3. Word limit and time</a:t>
            </a:r>
            <a:endParaRPr lang="en-US" sz="1800" dirty="0" smtClean="0"/>
          </a:p>
          <a:p>
            <a:pPr algn="l"/>
            <a:r>
              <a:rPr lang="en-US" sz="1800" dirty="0" smtClean="0"/>
              <a:t>We’ll talk about pacing later, but many people ask how many words is a good guideline for a one minute speech. If you are talking at the proper, slow pace – 150 words maximum is a good idea. It’s important to practice your speech before you deliver your speech, but you can bet that 150 words for one minute is a good idea. Remember, it’s about impact and depth, not breadth.</a:t>
            </a:r>
          </a:p>
          <a:p>
            <a:pPr algn="l"/>
            <a:r>
              <a:rPr lang="en-US" sz="1800" b="1" dirty="0" smtClean="0"/>
              <a:t>4. Formatting </a:t>
            </a:r>
            <a:endParaRPr lang="en-US" sz="1800" dirty="0" smtClean="0"/>
          </a:p>
          <a:p>
            <a:pPr algn="l"/>
            <a:r>
              <a:rPr lang="en-US" sz="1800" dirty="0" smtClean="0"/>
              <a:t>Choose a font that you are most comfortable with, preferably Times New Roman or Arial, and make it 16 size font, justified, and 1.5 spaced. </a:t>
            </a:r>
            <a:r>
              <a:rPr lang="en-US" sz="1800" dirty="0" smtClean="0"/>
              <a:t>This format </a:t>
            </a:r>
            <a:r>
              <a:rPr lang="en-US" sz="1800" dirty="0" smtClean="0"/>
              <a:t>allows for you to be able to read everything clearly in the confusion of nervousness or unexpected events.</a:t>
            </a:r>
          </a:p>
          <a:p>
            <a:pPr algn="l"/>
            <a:r>
              <a:rPr lang="en-US" sz="1800" b="1" dirty="0" smtClean="0"/>
              <a:t>5. Make it </a:t>
            </a:r>
            <a:r>
              <a:rPr lang="en-US" sz="1800" b="1" dirty="0" smtClean="0"/>
              <a:t>interesting</a:t>
            </a:r>
          </a:p>
          <a:p>
            <a:pPr algn="l"/>
            <a:r>
              <a:rPr lang="en-US" sz="1800" dirty="0" smtClean="0"/>
              <a:t>It’s always nice to hear a speech that does not start with “Good afternoon fellow delegates, esteemed Chairs, and distinguished guests.” Be creative with your entry by introducing the topic straight out.</a:t>
            </a:r>
          </a:p>
          <a:p>
            <a:pPr algn="l"/>
            <a:r>
              <a:rPr lang="en-US" sz="1800" b="1" dirty="0" smtClean="0"/>
              <a:t>Example:</a:t>
            </a:r>
            <a:r>
              <a:rPr lang="en-US" sz="1800" dirty="0" smtClean="0"/>
              <a:t> December 26th, 2004 is a day every expert in this room will never forget. 283,000 people were killed when an 9.1 magnitude earthquake caused one of the largest tsunamis in human history.</a:t>
            </a:r>
          </a:p>
          <a:p>
            <a:pPr algn="l"/>
            <a:endParaRPr lang="en-US" sz="1800"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2</a:t>
            </a:fld>
            <a:endParaRPr sz="1400"/>
          </a:p>
        </p:txBody>
      </p:sp>
      <p:sp>
        <p:nvSpPr>
          <p:cNvPr id="116" name="Shape 116"/>
          <p:cNvSpPr>
            <a:spLocks noGrp="1"/>
          </p:cNvSpPr>
          <p:nvPr>
            <p:ph type="title"/>
          </p:nvPr>
        </p:nvSpPr>
        <p:spPr>
          <a:xfrm>
            <a:off x="107949" y="44450"/>
            <a:ext cx="5761039" cy="706438"/>
          </a:xfrm>
          <a:prstGeom prst="rect">
            <a:avLst/>
          </a:prstGeom>
        </p:spPr>
        <p:txBody>
          <a:bodyPr lIns="0" tIns="0" rIns="0" bIns="0">
            <a:normAutofit/>
          </a:bodyPr>
          <a:lstStyle>
            <a:lvl1pPr algn="l">
              <a:defRPr sz="3600">
                <a:latin typeface="Tahoma"/>
                <a:ea typeface="Tahoma"/>
                <a:cs typeface="Tahoma"/>
                <a:sym typeface="Tahoma"/>
              </a:defRPr>
            </a:lvl1pPr>
          </a:lstStyle>
          <a:p>
            <a:pPr lvl="0">
              <a:defRPr sz="1800"/>
            </a:pPr>
            <a:r>
              <a:rPr sz="3600"/>
              <a:t>Documents in MUN</a:t>
            </a:r>
          </a:p>
        </p:txBody>
      </p:sp>
      <p:grpSp>
        <p:nvGrpSpPr>
          <p:cNvPr id="119" name="Group 119"/>
          <p:cNvGrpSpPr/>
          <p:nvPr/>
        </p:nvGrpSpPr>
        <p:grpSpPr>
          <a:xfrm>
            <a:off x="395287" y="1268412"/>
            <a:ext cx="2160588" cy="1152526"/>
            <a:chOff x="0" y="0"/>
            <a:chExt cx="2160587" cy="1152525"/>
          </a:xfrm>
        </p:grpSpPr>
        <p:sp>
          <p:nvSpPr>
            <p:cNvPr id="117" name="Shape 117"/>
            <p:cNvSpPr/>
            <p:nvPr/>
          </p:nvSpPr>
          <p:spPr>
            <a:xfrm>
              <a:off x="0" y="0"/>
              <a:ext cx="2160588" cy="1152525"/>
            </a:xfrm>
            <a:prstGeom prst="rect">
              <a:avLst/>
            </a:prstGeom>
            <a:noFill/>
            <a:ln w="25400" cap="flat">
              <a:solidFill>
                <a:srgbClr val="000000"/>
              </a:solidFill>
              <a:prstDash val="solid"/>
              <a:round/>
            </a:ln>
            <a:effectLst/>
          </p:spPr>
          <p:txBody>
            <a:bodyPr wrap="square" lIns="0" tIns="0" rIns="0" bIns="0" numCol="1" anchor="t">
              <a:noAutofit/>
            </a:bodyPr>
            <a:lstStyle/>
            <a:p>
              <a:pPr lvl="0" algn="ctr">
                <a:defRPr sz="2200">
                  <a:latin typeface="Tahoma Negreta"/>
                  <a:ea typeface="Tahoma Negreta"/>
                  <a:cs typeface="Tahoma Negreta"/>
                  <a:sym typeface="Tahoma Negreta"/>
                </a:defRPr>
              </a:pPr>
              <a:endParaRPr/>
            </a:p>
          </p:txBody>
        </p:sp>
        <p:sp>
          <p:nvSpPr>
            <p:cNvPr id="118" name="Shape 118"/>
            <p:cNvSpPr/>
            <p:nvPr/>
          </p:nvSpPr>
          <p:spPr>
            <a:xfrm>
              <a:off x="0" y="0"/>
              <a:ext cx="2160588" cy="5613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lvl="0" algn="ctr"/>
              <a:endParaRPr sz="800">
                <a:latin typeface="Tahoma Negreta"/>
                <a:ea typeface="Tahoma Negreta"/>
                <a:cs typeface="Tahoma Negreta"/>
                <a:sym typeface="Tahoma Negreta"/>
              </a:endParaRPr>
            </a:p>
            <a:p>
              <a:pPr lvl="0" algn="ctr"/>
              <a:r>
                <a:rPr sz="2200">
                  <a:latin typeface="Tahoma Negreta"/>
                  <a:ea typeface="Tahoma Negreta"/>
                  <a:cs typeface="Tahoma Negreta"/>
                  <a:sym typeface="Tahoma Negreta"/>
                </a:rPr>
                <a:t>Position Paper</a:t>
              </a:r>
            </a:p>
          </p:txBody>
        </p:sp>
      </p:grpSp>
      <p:grpSp>
        <p:nvGrpSpPr>
          <p:cNvPr id="122" name="Group 122"/>
          <p:cNvGrpSpPr/>
          <p:nvPr/>
        </p:nvGrpSpPr>
        <p:grpSpPr>
          <a:xfrm>
            <a:off x="395287" y="2924174"/>
            <a:ext cx="2160588" cy="1727201"/>
            <a:chOff x="0" y="0"/>
            <a:chExt cx="2160587" cy="1727200"/>
          </a:xfrm>
        </p:grpSpPr>
        <p:sp>
          <p:nvSpPr>
            <p:cNvPr id="120" name="Shape 120"/>
            <p:cNvSpPr/>
            <p:nvPr/>
          </p:nvSpPr>
          <p:spPr>
            <a:xfrm>
              <a:off x="0" y="0"/>
              <a:ext cx="2160588" cy="1727200"/>
            </a:xfrm>
            <a:prstGeom prst="rect">
              <a:avLst/>
            </a:prstGeom>
            <a:noFill/>
            <a:ln w="25400" cap="flat">
              <a:solidFill>
                <a:srgbClr val="000000"/>
              </a:solidFill>
              <a:prstDash val="solid"/>
              <a:round/>
            </a:ln>
            <a:effectLst/>
          </p:spPr>
          <p:txBody>
            <a:bodyPr wrap="square" lIns="0" tIns="0" rIns="0" bIns="0" numCol="1" anchor="t">
              <a:noAutofit/>
            </a:bodyPr>
            <a:lstStyle/>
            <a:p>
              <a:pPr lvl="0" algn="ctr">
                <a:spcBef>
                  <a:spcPts val="1000"/>
                </a:spcBef>
                <a:defRPr sz="2200">
                  <a:latin typeface="Tahoma Negreta"/>
                  <a:ea typeface="Tahoma Negreta"/>
                  <a:cs typeface="Tahoma Negreta"/>
                  <a:sym typeface="Tahoma Negreta"/>
                </a:defRPr>
              </a:pPr>
              <a:endParaRPr/>
            </a:p>
          </p:txBody>
        </p:sp>
        <p:sp>
          <p:nvSpPr>
            <p:cNvPr id="121" name="Shape 121"/>
            <p:cNvSpPr/>
            <p:nvPr/>
          </p:nvSpPr>
          <p:spPr>
            <a:xfrm>
              <a:off x="0" y="0"/>
              <a:ext cx="2160588" cy="128778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lvl="0" algn="ctr">
                <a:spcBef>
                  <a:spcPts val="1000"/>
                </a:spcBef>
              </a:pPr>
              <a:endParaRPr sz="2200">
                <a:latin typeface="Tahoma Negreta"/>
                <a:ea typeface="Tahoma Negreta"/>
                <a:cs typeface="Tahoma Negreta"/>
                <a:sym typeface="Tahoma Negreta"/>
              </a:endParaRPr>
            </a:p>
            <a:p>
              <a:pPr lvl="0" algn="ctr">
                <a:spcBef>
                  <a:spcPts val="1300"/>
                </a:spcBef>
              </a:pPr>
              <a:r>
                <a:rPr sz="2200">
                  <a:latin typeface="Tahoma Negreta"/>
                  <a:ea typeface="Tahoma Negreta"/>
                  <a:cs typeface="Tahoma Negreta"/>
                  <a:sym typeface="Tahoma Negreta"/>
                </a:rPr>
                <a:t>Working Paper</a:t>
              </a:r>
            </a:p>
          </p:txBody>
        </p:sp>
      </p:grpSp>
      <p:grpSp>
        <p:nvGrpSpPr>
          <p:cNvPr id="125" name="Group 125"/>
          <p:cNvGrpSpPr/>
          <p:nvPr/>
        </p:nvGrpSpPr>
        <p:grpSpPr>
          <a:xfrm>
            <a:off x="395287" y="5445124"/>
            <a:ext cx="2160588" cy="1296989"/>
            <a:chOff x="0" y="0"/>
            <a:chExt cx="2160587" cy="1296987"/>
          </a:xfrm>
        </p:grpSpPr>
        <p:sp>
          <p:nvSpPr>
            <p:cNvPr id="123" name="Shape 123"/>
            <p:cNvSpPr/>
            <p:nvPr/>
          </p:nvSpPr>
          <p:spPr>
            <a:xfrm>
              <a:off x="0" y="-1"/>
              <a:ext cx="2160588" cy="1296989"/>
            </a:xfrm>
            <a:prstGeom prst="rect">
              <a:avLst/>
            </a:prstGeom>
            <a:noFill/>
            <a:ln w="25400" cap="flat">
              <a:solidFill>
                <a:srgbClr val="000000"/>
              </a:solidFill>
              <a:prstDash val="solid"/>
              <a:round/>
            </a:ln>
            <a:effectLst/>
          </p:spPr>
          <p:txBody>
            <a:bodyPr wrap="square" lIns="0" tIns="0" rIns="0" bIns="0" numCol="1" anchor="t">
              <a:noAutofit/>
            </a:bodyPr>
            <a:lstStyle/>
            <a:p>
              <a:pPr lvl="0" algn="ctr">
                <a:spcBef>
                  <a:spcPts val="1000"/>
                </a:spcBef>
                <a:defRPr sz="2200">
                  <a:latin typeface="Tahoma Negreta"/>
                  <a:ea typeface="Tahoma Negreta"/>
                  <a:cs typeface="Tahoma Negreta"/>
                  <a:sym typeface="Tahoma Negreta"/>
                </a:defRPr>
              </a:pPr>
              <a:endParaRPr/>
            </a:p>
          </p:txBody>
        </p:sp>
        <p:sp>
          <p:nvSpPr>
            <p:cNvPr id="124" name="Shape 124"/>
            <p:cNvSpPr/>
            <p:nvPr/>
          </p:nvSpPr>
          <p:spPr>
            <a:xfrm>
              <a:off x="0" y="-1"/>
              <a:ext cx="2160588" cy="107188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lvl="0" algn="ctr">
                <a:spcBef>
                  <a:spcPts val="1000"/>
                </a:spcBef>
              </a:pPr>
              <a:endParaRPr sz="800">
                <a:latin typeface="Tahoma Negreta"/>
                <a:ea typeface="Tahoma Negreta"/>
                <a:cs typeface="Tahoma Negreta"/>
                <a:sym typeface="Tahoma Negreta"/>
              </a:endParaRPr>
            </a:p>
            <a:p>
              <a:pPr lvl="0" algn="ctr">
                <a:spcBef>
                  <a:spcPts val="1300"/>
                </a:spcBef>
              </a:pPr>
              <a:r>
                <a:rPr sz="2200">
                  <a:latin typeface="Tahoma Negreta"/>
                  <a:ea typeface="Tahoma Negreta"/>
                  <a:cs typeface="Tahoma Negreta"/>
                  <a:sym typeface="Tahoma Negreta"/>
                </a:rPr>
                <a:t>Draft Resolution</a:t>
              </a:r>
            </a:p>
          </p:txBody>
        </p:sp>
      </p:grpSp>
      <p:sp>
        <p:nvSpPr>
          <p:cNvPr id="126" name="Shape 126"/>
          <p:cNvSpPr/>
          <p:nvPr/>
        </p:nvSpPr>
        <p:spPr>
          <a:xfrm>
            <a:off x="1476374" y="2492375"/>
            <a:ext cx="1589" cy="360363"/>
          </a:xfrm>
          <a:prstGeom prst="line">
            <a:avLst/>
          </a:prstGeom>
          <a:ln w="38100">
            <a:solidFill/>
            <a:round/>
            <a:tailEnd type="triangle"/>
          </a:ln>
        </p:spPr>
        <p:txBody>
          <a:bodyPr lIns="0" tIns="0" rIns="0" bIns="0"/>
          <a:lstStyle/>
          <a:p>
            <a:pPr lvl="0" defTabSz="457200">
              <a:defRPr sz="1200">
                <a:latin typeface="+mn-lt"/>
                <a:ea typeface="+mn-ea"/>
                <a:cs typeface="+mn-cs"/>
                <a:sym typeface="Helvetica"/>
              </a:defRPr>
            </a:pPr>
            <a:endParaRPr/>
          </a:p>
        </p:txBody>
      </p:sp>
      <p:sp>
        <p:nvSpPr>
          <p:cNvPr id="127" name="Shape 127"/>
          <p:cNvSpPr/>
          <p:nvPr/>
        </p:nvSpPr>
        <p:spPr>
          <a:xfrm flipH="1">
            <a:off x="1476374" y="4797425"/>
            <a:ext cx="1" cy="576263"/>
          </a:xfrm>
          <a:prstGeom prst="line">
            <a:avLst/>
          </a:prstGeom>
          <a:ln w="38100">
            <a:solidFill/>
            <a:round/>
            <a:tailEnd type="triangle"/>
          </a:ln>
        </p:spPr>
        <p:txBody>
          <a:bodyPr lIns="0" tIns="0" rIns="0" bIns="0"/>
          <a:lstStyle/>
          <a:p>
            <a:pPr lvl="0" defTabSz="457200">
              <a:defRPr sz="1200">
                <a:latin typeface="+mn-lt"/>
                <a:ea typeface="+mn-ea"/>
                <a:cs typeface="+mn-cs"/>
                <a:sym typeface="Helvetica"/>
              </a:defRPr>
            </a:pPr>
            <a:endParaRPr/>
          </a:p>
        </p:txBody>
      </p:sp>
      <p:sp>
        <p:nvSpPr>
          <p:cNvPr id="128" name="Shape 128"/>
          <p:cNvSpPr>
            <a:spLocks noGrp="1"/>
          </p:cNvSpPr>
          <p:nvPr>
            <p:ph type="body" idx="1"/>
          </p:nvPr>
        </p:nvSpPr>
        <p:spPr>
          <a:xfrm>
            <a:off x="2700337" y="1196975"/>
            <a:ext cx="6264276" cy="5473700"/>
          </a:xfrm>
          <a:prstGeom prst="rect">
            <a:avLst/>
          </a:prstGeom>
        </p:spPr>
        <p:txBody>
          <a:bodyPr lIns="0" tIns="0" rIns="0" bIns="0">
            <a:normAutofit/>
          </a:bodyPr>
          <a:lstStyle/>
          <a:p>
            <a:pPr marL="210026" lvl="0" indent="-210026" defTabSz="896111">
              <a:spcBef>
                <a:spcPts val="0"/>
              </a:spcBef>
              <a:buFont typeface="Tahoma"/>
              <a:buChar char="•"/>
              <a:defRPr sz="1800"/>
            </a:pPr>
            <a:r>
              <a:rPr sz="1960">
                <a:latin typeface="Tahoma"/>
                <a:ea typeface="Tahoma"/>
                <a:cs typeface="Tahoma"/>
                <a:sym typeface="Tahoma"/>
              </a:rPr>
              <a:t>Position Paper is prepared before coming to conference ( a few days-weeks before.)</a:t>
            </a:r>
          </a:p>
          <a:p>
            <a:pPr marL="210026" lvl="0" indent="-210026" defTabSz="896111">
              <a:spcBef>
                <a:spcPts val="0"/>
              </a:spcBef>
              <a:buFont typeface="Tahoma"/>
              <a:buChar char="•"/>
              <a:defRPr sz="1800"/>
            </a:pPr>
            <a:r>
              <a:rPr sz="1960">
                <a:latin typeface="Tahoma"/>
                <a:ea typeface="Tahoma"/>
                <a:cs typeface="Tahoma"/>
                <a:sym typeface="Tahoma"/>
              </a:rPr>
              <a:t>Paper that summarizes your nation’s position on the issue.</a:t>
            </a:r>
          </a:p>
          <a:p>
            <a:pPr marL="336042" lvl="0" indent="-336042" defTabSz="896111">
              <a:spcBef>
                <a:spcPts val="0"/>
              </a:spcBef>
              <a:buFont typeface="Tahoma"/>
              <a:buChar char="•"/>
              <a:defRPr sz="1800"/>
            </a:pPr>
            <a:endParaRPr sz="1960">
              <a:latin typeface="Tahoma"/>
              <a:ea typeface="Tahoma"/>
              <a:cs typeface="Tahoma"/>
              <a:sym typeface="Tahoma"/>
            </a:endParaRPr>
          </a:p>
          <a:p>
            <a:pPr marL="210026" lvl="0" indent="-210026" defTabSz="896111">
              <a:spcBef>
                <a:spcPts val="0"/>
              </a:spcBef>
              <a:buFont typeface="Tahoma"/>
              <a:buChar char="•"/>
              <a:defRPr sz="1800"/>
            </a:pPr>
            <a:r>
              <a:rPr sz="1960">
                <a:latin typeface="Tahoma"/>
                <a:ea typeface="Tahoma"/>
                <a:cs typeface="Tahoma"/>
                <a:sym typeface="Tahoma"/>
              </a:rPr>
              <a:t>Prepared either before or during the conference.</a:t>
            </a:r>
          </a:p>
          <a:p>
            <a:pPr marL="210026" lvl="0" indent="-210026" defTabSz="896111">
              <a:spcBef>
                <a:spcPts val="0"/>
              </a:spcBef>
              <a:buFont typeface="Tahoma"/>
              <a:buChar char="•"/>
              <a:defRPr sz="1800"/>
            </a:pPr>
            <a:r>
              <a:rPr sz="1960">
                <a:latin typeface="Tahoma"/>
                <a:ea typeface="Tahoma"/>
                <a:cs typeface="Tahoma"/>
                <a:sym typeface="Tahoma"/>
              </a:rPr>
              <a:t>It is edited during the conference. It’s a draft document that is similar to a resolution in format. It’s a document summarizing your recommended solutions.</a:t>
            </a:r>
          </a:p>
          <a:p>
            <a:pPr marL="210026" lvl="0" indent="-210026" defTabSz="896111">
              <a:spcBef>
                <a:spcPts val="0"/>
              </a:spcBef>
              <a:buFont typeface="Tahoma"/>
              <a:buChar char="•"/>
              <a:defRPr sz="1800"/>
            </a:pPr>
            <a:r>
              <a:rPr sz="1960">
                <a:latin typeface="Tahoma"/>
                <a:ea typeface="Tahoma"/>
                <a:cs typeface="Tahoma"/>
                <a:sym typeface="Tahoma"/>
              </a:rPr>
              <a:t>Can be edited together with other delegates/nations.</a:t>
            </a:r>
          </a:p>
          <a:p>
            <a:pPr marL="336042" lvl="0" indent="-336042" defTabSz="896111">
              <a:spcBef>
                <a:spcPts val="0"/>
              </a:spcBef>
              <a:buFont typeface="Tahoma"/>
              <a:buChar char="•"/>
              <a:defRPr sz="1800"/>
            </a:pPr>
            <a:endParaRPr sz="1960">
              <a:latin typeface="Tahoma"/>
              <a:ea typeface="Tahoma"/>
              <a:cs typeface="Tahoma"/>
              <a:sym typeface="Tahoma"/>
            </a:endParaRPr>
          </a:p>
          <a:p>
            <a:pPr marL="336042" lvl="0" indent="-336042" defTabSz="896111">
              <a:spcBef>
                <a:spcPts val="0"/>
              </a:spcBef>
              <a:buFont typeface="Tahoma"/>
              <a:buChar char="•"/>
              <a:defRPr sz="1800"/>
            </a:pPr>
            <a:endParaRPr sz="1372">
              <a:latin typeface="Tahoma"/>
              <a:ea typeface="Tahoma"/>
              <a:cs typeface="Tahoma"/>
              <a:sym typeface="Tahoma"/>
            </a:endParaRPr>
          </a:p>
          <a:p>
            <a:pPr marL="210026" lvl="0" indent="-210026" defTabSz="896111">
              <a:spcBef>
                <a:spcPts val="0"/>
              </a:spcBef>
              <a:buFont typeface="Tahoma"/>
              <a:buChar char="•"/>
              <a:defRPr sz="1800"/>
            </a:pPr>
            <a:r>
              <a:rPr sz="1960">
                <a:latin typeface="Tahoma"/>
                <a:ea typeface="Tahoma"/>
                <a:cs typeface="Tahoma"/>
                <a:sym typeface="Tahoma"/>
              </a:rPr>
              <a:t>Created during the conference. Numerous delegates combine their draft working papers and create a document that highlights all the solutions to the problem. This is called a draft resolution.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3</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Position Paper</a:t>
            </a:r>
            <a:endParaRPr sz="3200" dirty="0"/>
          </a:p>
        </p:txBody>
      </p:sp>
      <p:sp>
        <p:nvSpPr>
          <p:cNvPr id="113" name="Shape 113"/>
          <p:cNvSpPr>
            <a:spLocks noGrp="1"/>
          </p:cNvSpPr>
          <p:nvPr>
            <p:ph type="body" idx="1"/>
          </p:nvPr>
        </p:nvSpPr>
        <p:spPr>
          <a:xfrm>
            <a:off x="107950" y="908049"/>
            <a:ext cx="8928100" cy="5834064"/>
          </a:xfrm>
          <a:prstGeom prst="rect">
            <a:avLst/>
          </a:prstGeom>
        </p:spPr>
        <p:txBody>
          <a:bodyPr lIns="0" tIns="0" rIns="0" bIns="0">
            <a:normAutofit fontScale="92500"/>
          </a:bodyPr>
          <a:lstStyle/>
          <a:p>
            <a:pPr fontAlgn="ctr"/>
            <a:r>
              <a:rPr lang="en-US" sz="2400" dirty="0" smtClean="0"/>
              <a:t>A brief introduction to your country and its history concerning the topic and committee;</a:t>
            </a:r>
          </a:p>
          <a:p>
            <a:pPr fontAlgn="ctr"/>
            <a:r>
              <a:rPr lang="en-US" sz="2400" dirty="0" smtClean="0"/>
              <a:t>How the issue affects your country;</a:t>
            </a:r>
          </a:p>
          <a:p>
            <a:pPr fontAlgn="ctr"/>
            <a:r>
              <a:rPr lang="en-US" sz="2400" dirty="0" smtClean="0"/>
              <a:t>Your country's policies with respect to the issue and your country's justification for these policies;</a:t>
            </a:r>
          </a:p>
          <a:p>
            <a:pPr fontAlgn="ctr"/>
            <a:r>
              <a:rPr lang="en-US" sz="2400" dirty="0" smtClean="0"/>
              <a:t>Quotes from your country's leaders about the issue;</a:t>
            </a:r>
          </a:p>
          <a:p>
            <a:pPr fontAlgn="ctr"/>
            <a:r>
              <a:rPr lang="en-US" sz="2400" dirty="0" smtClean="0"/>
              <a:t>Statistics to back up your country's position on the issue;</a:t>
            </a:r>
          </a:p>
          <a:p>
            <a:pPr fontAlgn="ctr"/>
            <a:r>
              <a:rPr lang="en-US" sz="2400" dirty="0" smtClean="0"/>
              <a:t>Actions taken by your government with regard to the issue;</a:t>
            </a:r>
          </a:p>
          <a:p>
            <a:pPr fontAlgn="ctr"/>
            <a:r>
              <a:rPr lang="en-US" sz="2400" dirty="0" smtClean="0"/>
              <a:t>Conventions and resolutions that your country has signed or ratified;</a:t>
            </a:r>
          </a:p>
          <a:p>
            <a:pPr fontAlgn="ctr"/>
            <a:r>
              <a:rPr lang="en-US" sz="2400" dirty="0" smtClean="0"/>
              <a:t>UN actions that your country supported or opposed;</a:t>
            </a:r>
          </a:p>
          <a:p>
            <a:pPr fontAlgn="ctr"/>
            <a:r>
              <a:rPr lang="en-US" sz="2400" dirty="0" smtClean="0"/>
              <a:t>What your country believes should be done to address the issue;</a:t>
            </a:r>
          </a:p>
          <a:p>
            <a:pPr fontAlgn="ctr"/>
            <a:r>
              <a:rPr lang="en-US" sz="2400" dirty="0" smtClean="0"/>
              <a:t>What your country would like to accomplish in the committee's resolution; and</a:t>
            </a:r>
          </a:p>
          <a:p>
            <a:pPr fontAlgn="ctr"/>
            <a:r>
              <a:rPr lang="en-US" sz="2400" dirty="0" smtClean="0"/>
              <a:t>How the positions of other countries affect your country's position.</a:t>
            </a:r>
            <a:endParaRPr lang="en-US" sz="24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4</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Position Paper Tips</a:t>
            </a:r>
            <a:endParaRPr sz="3200" dirty="0"/>
          </a:p>
        </p:txBody>
      </p:sp>
      <p:sp>
        <p:nvSpPr>
          <p:cNvPr id="113" name="Shape 113"/>
          <p:cNvSpPr>
            <a:spLocks noGrp="1"/>
          </p:cNvSpPr>
          <p:nvPr>
            <p:ph type="body" idx="1"/>
          </p:nvPr>
        </p:nvSpPr>
        <p:spPr>
          <a:xfrm>
            <a:off x="107950" y="908049"/>
            <a:ext cx="8928100" cy="5834064"/>
          </a:xfrm>
          <a:prstGeom prst="rect">
            <a:avLst/>
          </a:prstGeom>
        </p:spPr>
        <p:txBody>
          <a:bodyPr lIns="0" tIns="0" rIns="0" bIns="0">
            <a:normAutofit fontScale="92500" lnSpcReduction="10000"/>
          </a:bodyPr>
          <a:lstStyle/>
          <a:p>
            <a:pPr algn="l" fontAlgn="ctr">
              <a:buFont typeface="Arial" pitchFamily="34" charset="0"/>
              <a:buChar char="•"/>
            </a:pPr>
            <a:r>
              <a:rPr lang="en-US" sz="2000" b="1" dirty="0" smtClean="0"/>
              <a:t>Keep it simple</a:t>
            </a:r>
            <a:r>
              <a:rPr lang="en-US" sz="2000" dirty="0" smtClean="0"/>
              <a:t>. To communicate strongly and effectively, avoid flowery wording and stick to uncomplicated language and sentence structure.</a:t>
            </a:r>
          </a:p>
          <a:p>
            <a:pPr algn="l" fontAlgn="ctr">
              <a:buFont typeface="Arial" pitchFamily="34" charset="0"/>
              <a:buChar char="•"/>
            </a:pPr>
            <a:r>
              <a:rPr lang="en-US" sz="2000" b="1" dirty="0" smtClean="0"/>
              <a:t>Make it official</a:t>
            </a:r>
            <a:r>
              <a:rPr lang="en-US" sz="2000" dirty="0" smtClean="0"/>
              <a:t>. Try to use the seal of your country or create an "official" letterhead for your position paper. The more realistic it looks, the more others will want to read it.</a:t>
            </a:r>
          </a:p>
          <a:p>
            <a:pPr algn="l" fontAlgn="ctr">
              <a:buFont typeface="Arial" pitchFamily="34" charset="0"/>
              <a:buChar char="•"/>
            </a:pPr>
            <a:r>
              <a:rPr lang="en-US" sz="2000" b="1" dirty="0" smtClean="0"/>
              <a:t>Get organized</a:t>
            </a:r>
            <a:r>
              <a:rPr lang="en-US" sz="2000" dirty="0" smtClean="0"/>
              <a:t>. Give each separate idea or proposal its own paragraph. Make sure each paragraph starts with a topic sentence.</a:t>
            </a:r>
          </a:p>
          <a:p>
            <a:pPr algn="l" fontAlgn="ctr">
              <a:buFont typeface="Arial" pitchFamily="34" charset="0"/>
              <a:buChar char="•"/>
            </a:pPr>
            <a:r>
              <a:rPr lang="en-US" sz="2000" b="1" dirty="0" smtClean="0"/>
              <a:t>Cite your sources</a:t>
            </a:r>
            <a:r>
              <a:rPr lang="en-US" sz="2000" dirty="0" smtClean="0"/>
              <a:t>. Use footnotes or endnotes to show where you found your facts and statistics. If you are unfamiliar with bibliographic form, look up the Modern Language Association (MLA) guidelines at your school's library.</a:t>
            </a:r>
          </a:p>
          <a:p>
            <a:pPr algn="l" fontAlgn="ctr">
              <a:buFont typeface="Arial" pitchFamily="34" charset="0"/>
              <a:buChar char="•"/>
            </a:pPr>
            <a:r>
              <a:rPr lang="en-US" sz="2000" b="1" dirty="0" smtClean="0"/>
              <a:t>Read and reread</a:t>
            </a:r>
            <a:r>
              <a:rPr lang="en-US" sz="2000" dirty="0" smtClean="0"/>
              <a:t>. Leave time to edit your position paper. Ask yourself if the organization of the paper makes sense and double-check your spelling and grammar.</a:t>
            </a:r>
          </a:p>
          <a:p>
            <a:pPr algn="l" fontAlgn="ctr">
              <a:buFont typeface="Arial" pitchFamily="34" charset="0"/>
              <a:buChar char="•"/>
            </a:pPr>
            <a:r>
              <a:rPr lang="en-US" sz="2000" b="1" dirty="0" smtClean="0"/>
              <a:t>Speech! Speech</a:t>
            </a:r>
            <a:r>
              <a:rPr lang="en-US" sz="2000" dirty="0" smtClean="0"/>
              <a:t>! Do you plan to make an opening statement at your conference? A good position paper makes a great introductory speech. During debate, a good position paper will also help you to stick to your country's policies.</a:t>
            </a:r>
          </a:p>
          <a:p>
            <a:pPr algn="l" fontAlgn="ctr">
              <a:buFont typeface="Arial" pitchFamily="34" charset="0"/>
              <a:buChar char="•"/>
            </a:pPr>
            <a:r>
              <a:rPr lang="en-US" sz="2000" b="1" dirty="0" smtClean="0"/>
              <a:t>Let the bullets fly</a:t>
            </a:r>
            <a:r>
              <a:rPr lang="en-US" sz="2000" dirty="0" smtClean="0"/>
              <a:t>. Try not to let your proposals become lost in a sea of information. For speechmaking, create a bulleted list of your proposals along with your most important facts and statistics so that you will not lose time looking for them during debate.</a:t>
            </a:r>
          </a:p>
          <a:p>
            <a:pPr marL="257175" lvl="0" indent="-257175" algn="l">
              <a:spcBef>
                <a:spcPts val="0"/>
              </a:spcBef>
              <a:buFont typeface="Tahoma"/>
              <a:buChar char="•"/>
              <a:defRPr sz="1800"/>
            </a:pPr>
            <a:endParaRPr sz="2000" dirty="0">
              <a:latin typeface="Tahoma"/>
              <a:ea typeface="Tahoma"/>
              <a:cs typeface="Tahoma"/>
              <a:sym typeface="Tahoma"/>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5</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Working Paper / Draft Resolution</a:t>
            </a:r>
            <a:endParaRPr sz="3200" dirty="0"/>
          </a:p>
        </p:txBody>
      </p:sp>
      <p:sp>
        <p:nvSpPr>
          <p:cNvPr id="113" name="Shape 113"/>
          <p:cNvSpPr>
            <a:spLocks noGrp="1"/>
          </p:cNvSpPr>
          <p:nvPr>
            <p:ph type="body" idx="1"/>
          </p:nvPr>
        </p:nvSpPr>
        <p:spPr>
          <a:xfrm>
            <a:off x="107950" y="908049"/>
            <a:ext cx="8928100" cy="5834064"/>
          </a:xfrm>
          <a:prstGeom prst="rect">
            <a:avLst/>
          </a:prstGeom>
        </p:spPr>
        <p:txBody>
          <a:bodyPr lIns="0" tIns="0" rIns="0" bIns="0">
            <a:normAutofit fontScale="92500"/>
          </a:bodyPr>
          <a:lstStyle/>
          <a:p>
            <a:pPr marL="257175" lvl="0" indent="-257175" algn="l">
              <a:spcBef>
                <a:spcPts val="0"/>
              </a:spcBef>
              <a:buFont typeface="Arial" pitchFamily="34" charset="0"/>
              <a:buChar char="•"/>
              <a:defRPr sz="1800"/>
            </a:pPr>
            <a:r>
              <a:rPr lang="en-US" sz="2400" dirty="0" smtClean="0"/>
              <a:t>Draft resolutions are all resolutions that have not yet been </a:t>
            </a:r>
            <a:r>
              <a:rPr lang="en-US" sz="2400" dirty="0" smtClean="0"/>
              <a:t>voted on</a:t>
            </a:r>
            <a:r>
              <a:rPr lang="en-US" sz="2400" dirty="0" smtClean="0"/>
              <a:t>. </a:t>
            </a:r>
            <a:r>
              <a:rPr lang="en-US" sz="2400" dirty="0" smtClean="0"/>
              <a:t>Delegates </a:t>
            </a:r>
            <a:r>
              <a:rPr lang="en-US" sz="2400" dirty="0" smtClean="0"/>
              <a:t>write draft resolutions alone or with other </a:t>
            </a:r>
            <a:r>
              <a:rPr lang="en-US" sz="2400" dirty="0" smtClean="0"/>
              <a:t>countries.</a:t>
            </a:r>
          </a:p>
          <a:p>
            <a:pPr marL="257175" lvl="0" indent="-257175" algn="l">
              <a:spcBef>
                <a:spcPts val="0"/>
              </a:spcBef>
              <a:buFont typeface="Arial" pitchFamily="34" charset="0"/>
              <a:buChar char="•"/>
              <a:defRPr sz="1800"/>
            </a:pPr>
            <a:endParaRPr lang="en-US" sz="2400" dirty="0" smtClean="0"/>
          </a:p>
          <a:p>
            <a:pPr marL="257175" lvl="0" indent="-257175" algn="l">
              <a:spcBef>
                <a:spcPts val="0"/>
              </a:spcBef>
              <a:buFont typeface="Arial" pitchFamily="34" charset="0"/>
              <a:buChar char="•"/>
              <a:defRPr sz="1800"/>
            </a:pPr>
            <a:r>
              <a:rPr lang="en-US" sz="2400" dirty="0" smtClean="0"/>
              <a:t>There </a:t>
            </a:r>
            <a:r>
              <a:rPr lang="en-US" sz="2400" dirty="0" smtClean="0"/>
              <a:t>are three main parts to a draft resolution: the heading, </a:t>
            </a:r>
            <a:r>
              <a:rPr lang="en-US" sz="2400" dirty="0" smtClean="0"/>
              <a:t>the preamble </a:t>
            </a:r>
            <a:r>
              <a:rPr lang="en-US" sz="2400" dirty="0" smtClean="0"/>
              <a:t>and the operative section. </a:t>
            </a:r>
            <a:endParaRPr lang="en-US" sz="2400" dirty="0" smtClean="0"/>
          </a:p>
          <a:p>
            <a:pPr marL="257175" lvl="0" indent="-257175" algn="l">
              <a:spcBef>
                <a:spcPts val="0"/>
              </a:spcBef>
              <a:buFont typeface="Arial" pitchFamily="34" charset="0"/>
              <a:buChar char="•"/>
              <a:defRPr sz="1800"/>
            </a:pPr>
            <a:endParaRPr lang="en-US" sz="2400" dirty="0" smtClean="0"/>
          </a:p>
          <a:p>
            <a:pPr marL="257175" lvl="0" indent="-257175" algn="l">
              <a:spcBef>
                <a:spcPts val="0"/>
              </a:spcBef>
              <a:buFont typeface="Arial" pitchFamily="34" charset="0"/>
              <a:buChar char="•"/>
              <a:defRPr sz="1800"/>
            </a:pPr>
            <a:r>
              <a:rPr lang="en-US" sz="2400" dirty="0" smtClean="0"/>
              <a:t>The </a:t>
            </a:r>
            <a:r>
              <a:rPr lang="en-US" sz="2400" dirty="0" smtClean="0"/>
              <a:t>heading shows </a:t>
            </a:r>
            <a:r>
              <a:rPr lang="en-US" sz="2400" dirty="0" smtClean="0"/>
              <a:t>the committee </a:t>
            </a:r>
            <a:r>
              <a:rPr lang="en-US" sz="2400" dirty="0" smtClean="0"/>
              <a:t>and topic along with the resolution number. It also </a:t>
            </a:r>
            <a:r>
              <a:rPr lang="en-US" sz="2400" dirty="0" smtClean="0"/>
              <a:t>lists the </a:t>
            </a:r>
            <a:r>
              <a:rPr lang="en-US" sz="2400" dirty="0" smtClean="0"/>
              <a:t>draft resolution's sponsors and </a:t>
            </a:r>
            <a:r>
              <a:rPr lang="en-US" sz="2400" dirty="0" smtClean="0"/>
              <a:t>signatories</a:t>
            </a:r>
          </a:p>
          <a:p>
            <a:pPr marL="257175" lvl="0" indent="-257175" algn="l">
              <a:spcBef>
                <a:spcPts val="0"/>
              </a:spcBef>
              <a:buFont typeface="Arial" pitchFamily="34" charset="0"/>
              <a:buChar char="•"/>
              <a:defRPr sz="1800"/>
            </a:pPr>
            <a:endParaRPr lang="en-US" sz="2400" dirty="0" smtClean="0"/>
          </a:p>
          <a:p>
            <a:pPr marL="257175" lvl="0" indent="-257175" algn="l">
              <a:spcBef>
                <a:spcPts val="0"/>
              </a:spcBef>
              <a:buFont typeface="Arial" pitchFamily="34" charset="0"/>
              <a:buChar char="•"/>
              <a:defRPr sz="1800"/>
            </a:pPr>
            <a:r>
              <a:rPr lang="en-US" sz="2400" dirty="0" smtClean="0"/>
              <a:t>Each draft </a:t>
            </a:r>
            <a:r>
              <a:rPr lang="en-US" sz="2400" dirty="0" smtClean="0"/>
              <a:t>resolution is one long sentence with </a:t>
            </a:r>
            <a:r>
              <a:rPr lang="en-US" sz="2400" dirty="0" smtClean="0"/>
              <a:t>sections separated by commas </a:t>
            </a:r>
            <a:r>
              <a:rPr lang="en-US" sz="2400" dirty="0" smtClean="0"/>
              <a:t>and semicolons. The subject of the sentence is the </a:t>
            </a:r>
            <a:r>
              <a:rPr lang="en-US" sz="2400" dirty="0" smtClean="0"/>
              <a:t>body making </a:t>
            </a:r>
            <a:r>
              <a:rPr lang="en-US" sz="2400" dirty="0" smtClean="0"/>
              <a:t>the statement (e.g., the General Assembly, Economic </a:t>
            </a:r>
            <a:r>
              <a:rPr lang="en-US" sz="2400" dirty="0" smtClean="0"/>
              <a:t>and Social </a:t>
            </a:r>
            <a:r>
              <a:rPr lang="en-US" sz="2400" dirty="0" smtClean="0"/>
              <a:t>Council, or Security Council). </a:t>
            </a:r>
            <a:endParaRPr lang="en-US" sz="2400" dirty="0" smtClean="0"/>
          </a:p>
          <a:p>
            <a:pPr marL="257175" lvl="0" indent="-257175" algn="l">
              <a:spcBef>
                <a:spcPts val="0"/>
              </a:spcBef>
              <a:buFont typeface="Arial" pitchFamily="34" charset="0"/>
              <a:buChar char="•"/>
              <a:defRPr sz="1800"/>
            </a:pPr>
            <a:endParaRPr lang="en-US" sz="2400" dirty="0" smtClean="0"/>
          </a:p>
          <a:p>
            <a:pPr marL="257175" lvl="0" indent="-257175" algn="l">
              <a:spcBef>
                <a:spcPts val="0"/>
              </a:spcBef>
              <a:buFont typeface="Arial" pitchFamily="34" charset="0"/>
              <a:buChar char="•"/>
              <a:defRPr sz="1800"/>
            </a:pPr>
            <a:r>
              <a:rPr lang="en-US" sz="2400" dirty="0" smtClean="0"/>
              <a:t>The </a:t>
            </a:r>
            <a:r>
              <a:rPr lang="en-US" sz="2400" dirty="0" smtClean="0"/>
              <a:t>preamble and </a:t>
            </a:r>
            <a:r>
              <a:rPr lang="en-US" sz="2400" dirty="0" smtClean="0"/>
              <a:t>operative sections </a:t>
            </a:r>
            <a:r>
              <a:rPr lang="en-US" sz="2400" dirty="0" smtClean="0"/>
              <a:t>then describe the current situation and actions that </a:t>
            </a:r>
            <a:r>
              <a:rPr lang="en-US" sz="2400" dirty="0" smtClean="0"/>
              <a:t>the committee </a:t>
            </a:r>
            <a:r>
              <a:rPr lang="en-US" sz="2400" dirty="0" smtClean="0"/>
              <a:t>will take.</a:t>
            </a:r>
            <a:endParaRPr sz="2800" dirty="0">
              <a:latin typeface="Tahoma"/>
              <a:ea typeface="Tahoma"/>
              <a:cs typeface="Tahoma"/>
              <a:sym typeface="Tahoma"/>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6</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Working Paper / Draft Resolution</a:t>
            </a:r>
            <a:endParaRPr sz="3200" dirty="0"/>
          </a:p>
        </p:txBody>
      </p:sp>
      <p:sp>
        <p:nvSpPr>
          <p:cNvPr id="113" name="Shape 113"/>
          <p:cNvSpPr>
            <a:spLocks noGrp="1"/>
          </p:cNvSpPr>
          <p:nvPr>
            <p:ph type="body" idx="1"/>
          </p:nvPr>
        </p:nvSpPr>
        <p:spPr>
          <a:xfrm>
            <a:off x="107950" y="908049"/>
            <a:ext cx="8928100" cy="5834064"/>
          </a:xfrm>
          <a:prstGeom prst="rect">
            <a:avLst/>
          </a:prstGeom>
        </p:spPr>
        <p:txBody>
          <a:bodyPr lIns="0" tIns="0" rIns="0" bIns="0">
            <a:normAutofit/>
          </a:bodyPr>
          <a:lstStyle/>
          <a:p>
            <a:pPr marL="257175" lvl="0" indent="-257175" algn="l">
              <a:spcBef>
                <a:spcPts val="0"/>
              </a:spcBef>
              <a:buFont typeface="Arial" pitchFamily="34" charset="0"/>
              <a:buChar char="•"/>
              <a:defRPr sz="1800"/>
            </a:pPr>
            <a:r>
              <a:rPr lang="en-US" sz="2400" dirty="0" smtClean="0"/>
              <a:t>A draft resolution must always gain the support of a certain number of member states in the committee before the sponsors (the delegates who created the resolution) may submit it to the committee staff. </a:t>
            </a:r>
            <a:endParaRPr lang="en-US" sz="2400" dirty="0" smtClean="0"/>
          </a:p>
          <a:p>
            <a:pPr marL="257175" lvl="0" indent="-257175" algn="l">
              <a:spcBef>
                <a:spcPts val="0"/>
              </a:spcBef>
              <a:buFont typeface="Arial" pitchFamily="34" charset="0"/>
              <a:buChar char="•"/>
              <a:defRPr sz="1800"/>
            </a:pPr>
            <a:endParaRPr lang="en-US" sz="2400" dirty="0" smtClean="0"/>
          </a:p>
          <a:p>
            <a:pPr marL="257175" lvl="0" indent="-257175" algn="l">
              <a:spcBef>
                <a:spcPts val="0"/>
              </a:spcBef>
              <a:buFont typeface="Arial" pitchFamily="34" charset="0"/>
              <a:buChar char="•"/>
              <a:defRPr sz="1800"/>
            </a:pPr>
            <a:r>
              <a:rPr lang="en-US" sz="2400" dirty="0" smtClean="0"/>
              <a:t>Many </a:t>
            </a:r>
            <a:r>
              <a:rPr lang="en-US" sz="2400" dirty="0" smtClean="0"/>
              <a:t>conferences require signatures from 20 percent of the countries present in order to submit a draft resolution. </a:t>
            </a:r>
            <a:endParaRPr lang="en-US" sz="2400" dirty="0" smtClean="0"/>
          </a:p>
          <a:p>
            <a:pPr marL="257175" lvl="0" indent="-257175" algn="l">
              <a:spcBef>
                <a:spcPts val="0"/>
              </a:spcBef>
              <a:buFont typeface="Arial" pitchFamily="34" charset="0"/>
              <a:buChar char="•"/>
              <a:defRPr sz="1800"/>
            </a:pPr>
            <a:endParaRPr lang="en-US" sz="2400" dirty="0" smtClean="0"/>
          </a:p>
          <a:p>
            <a:pPr marL="257175" lvl="0" indent="-257175" algn="l">
              <a:spcBef>
                <a:spcPts val="0"/>
              </a:spcBef>
              <a:buFont typeface="Arial" pitchFamily="34" charset="0"/>
              <a:buChar char="•"/>
              <a:defRPr sz="1800"/>
            </a:pPr>
            <a:r>
              <a:rPr lang="en-US" sz="2400" dirty="0" smtClean="0"/>
              <a:t>A </a:t>
            </a:r>
            <a:r>
              <a:rPr lang="en-US" sz="2400" dirty="0" smtClean="0"/>
              <a:t>staff member will read the draft resolution to ensure that it is relevant and in proper format. </a:t>
            </a:r>
            <a:endParaRPr lang="en-US" sz="2400" dirty="0" smtClean="0"/>
          </a:p>
          <a:p>
            <a:pPr marL="257175" lvl="0" indent="-257175" algn="l">
              <a:spcBef>
                <a:spcPts val="0"/>
              </a:spcBef>
              <a:buFont typeface="Arial" pitchFamily="34" charset="0"/>
              <a:buChar char="•"/>
              <a:defRPr sz="1800"/>
            </a:pPr>
            <a:endParaRPr lang="en-US" sz="2400" dirty="0" smtClean="0"/>
          </a:p>
          <a:p>
            <a:pPr marL="257175" lvl="0" indent="-257175" algn="l">
              <a:spcBef>
                <a:spcPts val="0"/>
              </a:spcBef>
              <a:buFont typeface="Arial" pitchFamily="34" charset="0"/>
              <a:buChar char="•"/>
              <a:defRPr sz="1800"/>
            </a:pPr>
            <a:r>
              <a:rPr lang="en-US" sz="2400" dirty="0" smtClean="0"/>
              <a:t>Only </a:t>
            </a:r>
            <a:r>
              <a:rPr lang="en-US" sz="2400" dirty="0" smtClean="0"/>
              <a:t>when a staff member formally accepts the document and assigns it a number can it be referred to in formal </a:t>
            </a:r>
            <a:r>
              <a:rPr lang="en-US" sz="2400" dirty="0" smtClean="0"/>
              <a:t>debate.</a:t>
            </a:r>
            <a:endParaRPr lang="en-US" dirty="0" smtClean="0"/>
          </a:p>
          <a:p>
            <a:pPr marL="257175" lvl="0" indent="-257175" algn="l">
              <a:spcBef>
                <a:spcPts val="0"/>
              </a:spcBef>
              <a:buFont typeface="Arial" pitchFamily="34" charset="0"/>
              <a:buChar char="•"/>
              <a:defRPr sz="1800"/>
            </a:pPr>
            <a:endParaRPr lang="en-US" dirty="0" smtClean="0"/>
          </a:p>
          <a:p>
            <a:pPr marL="257175" lvl="0" indent="-257175" algn="l">
              <a:spcBef>
                <a:spcPts val="0"/>
              </a:spcBef>
              <a:buFont typeface="Arial" pitchFamily="34" charset="0"/>
              <a:buChar char="•"/>
              <a:defRPr sz="1800"/>
            </a:pPr>
            <a:r>
              <a:rPr lang="en-US" sz="2400" dirty="0" smtClean="0"/>
              <a:t>A delegate </a:t>
            </a:r>
            <a:r>
              <a:rPr lang="en-US" sz="2400" dirty="0" smtClean="0"/>
              <a:t>must make a motion to introduce the draft </a:t>
            </a:r>
            <a:r>
              <a:rPr lang="en-US" sz="2400" dirty="0" smtClean="0"/>
              <a:t>resolution</a:t>
            </a:r>
            <a:endParaRPr sz="2000" dirty="0">
              <a:latin typeface="Tahoma"/>
              <a:ea typeface="Tahoma"/>
              <a:cs typeface="Tahoma"/>
              <a:sym typeface="Tahoma"/>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7</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Working Paper / Draft Resolution</a:t>
            </a:r>
            <a:endParaRPr sz="3200" dirty="0"/>
          </a:p>
        </p:txBody>
      </p:sp>
      <p:sp>
        <p:nvSpPr>
          <p:cNvPr id="113" name="Shape 113"/>
          <p:cNvSpPr>
            <a:spLocks noGrp="1"/>
          </p:cNvSpPr>
          <p:nvPr>
            <p:ph type="body" idx="1"/>
          </p:nvPr>
        </p:nvSpPr>
        <p:spPr>
          <a:xfrm>
            <a:off x="107950" y="908049"/>
            <a:ext cx="8928100" cy="5834064"/>
          </a:xfrm>
          <a:prstGeom prst="rect">
            <a:avLst/>
          </a:prstGeom>
        </p:spPr>
        <p:txBody>
          <a:bodyPr lIns="0" tIns="0" rIns="0" bIns="0">
            <a:normAutofit fontScale="92500" lnSpcReduction="20000"/>
          </a:bodyPr>
          <a:lstStyle/>
          <a:p>
            <a:pPr algn="l" fontAlgn="ctr">
              <a:buFont typeface="Arial" pitchFamily="34" charset="0"/>
              <a:buChar char="•"/>
            </a:pPr>
            <a:r>
              <a:rPr lang="en-US" sz="2400" dirty="0" smtClean="0"/>
              <a:t>Be sure to </a:t>
            </a:r>
            <a:r>
              <a:rPr lang="en-US" sz="2400" b="1" dirty="0" smtClean="0"/>
              <a:t>follow the format</a:t>
            </a:r>
            <a:r>
              <a:rPr lang="en-US" sz="2400" dirty="0" smtClean="0"/>
              <a:t> for resolutions provided by the conference organizers. Each conference may have a slightly different format.</a:t>
            </a:r>
          </a:p>
          <a:p>
            <a:pPr algn="l" fontAlgn="ctr">
              <a:buFont typeface="Arial" pitchFamily="34" charset="0"/>
              <a:buChar char="•"/>
            </a:pPr>
            <a:r>
              <a:rPr lang="en-US" sz="2400" dirty="0" smtClean="0"/>
              <a:t>Create a </a:t>
            </a:r>
            <a:r>
              <a:rPr lang="en-US" sz="2400" b="1" dirty="0" smtClean="0"/>
              <a:t>detailed resolution</a:t>
            </a:r>
            <a:r>
              <a:rPr lang="en-US" sz="2400" dirty="0" smtClean="0"/>
              <a:t>. For example, if your resolution calls for a new program, think about how it will be funded and what body will manage it.</a:t>
            </a:r>
          </a:p>
          <a:p>
            <a:pPr algn="l" fontAlgn="ctr">
              <a:buFont typeface="Arial" pitchFamily="34" charset="0"/>
              <a:buChar char="•"/>
            </a:pPr>
            <a:r>
              <a:rPr lang="en-US" sz="2400" dirty="0" smtClean="0"/>
              <a:t>Try to </a:t>
            </a:r>
            <a:r>
              <a:rPr lang="en-US" sz="2400" b="1" dirty="0" smtClean="0"/>
              <a:t>cite facts</a:t>
            </a:r>
            <a:r>
              <a:rPr lang="en-US" sz="2400" dirty="0" smtClean="0"/>
              <a:t> whenever possible.</a:t>
            </a:r>
          </a:p>
          <a:p>
            <a:pPr algn="l" fontAlgn="ctr">
              <a:buFont typeface="Arial" pitchFamily="34" charset="0"/>
              <a:buChar char="•"/>
            </a:pPr>
            <a:r>
              <a:rPr lang="en-US" sz="2400" b="1" dirty="0" smtClean="0"/>
              <a:t>Be realistic</a:t>
            </a:r>
            <a:r>
              <a:rPr lang="en-US" sz="2400" dirty="0" smtClean="0"/>
              <a:t>. Do not create objectives for your resolution that cannot be met. Make sure your body can take the action suggested. For example, the General Assembly can't sanction another country – only the Security Council can do so.</a:t>
            </a:r>
          </a:p>
          <a:p>
            <a:pPr algn="l" fontAlgn="ctr">
              <a:buFont typeface="Arial" pitchFamily="34" charset="0"/>
              <a:buChar char="•"/>
            </a:pPr>
            <a:r>
              <a:rPr lang="en-US" sz="2400" dirty="0" smtClean="0"/>
              <a:t>Try to find </a:t>
            </a:r>
            <a:r>
              <a:rPr lang="en-US" sz="2400" b="1" dirty="0" smtClean="0"/>
              <a:t>multiple sponsors</a:t>
            </a:r>
            <a:r>
              <a:rPr lang="en-US" sz="2400" dirty="0" smtClean="0"/>
              <a:t>. Your committee will be more likely to approve the resolutions if many delegates contribute ideas.</a:t>
            </a:r>
          </a:p>
          <a:p>
            <a:pPr algn="l" fontAlgn="ctr">
              <a:buFont typeface="Arial" pitchFamily="34" charset="0"/>
              <a:buChar char="•"/>
            </a:pPr>
            <a:r>
              <a:rPr lang="en-US" sz="2400" b="1" dirty="0" err="1" smtClean="0"/>
              <a:t>Preambulatory</a:t>
            </a:r>
            <a:r>
              <a:rPr lang="en-US" sz="2400" b="1" dirty="0" smtClean="0"/>
              <a:t> clauses</a:t>
            </a:r>
            <a:r>
              <a:rPr lang="en-US" sz="2400" dirty="0" smtClean="0"/>
              <a:t> are historic justifications for action. Use them to cite past resolutions, precedents and statements about the purpose of action.</a:t>
            </a:r>
          </a:p>
          <a:p>
            <a:pPr algn="l" fontAlgn="ctr">
              <a:buFont typeface="Arial" pitchFamily="34" charset="0"/>
              <a:buChar char="•"/>
            </a:pPr>
            <a:r>
              <a:rPr lang="en-US" sz="2400" b="1" dirty="0" smtClean="0"/>
              <a:t>Operative clauses</a:t>
            </a:r>
            <a:r>
              <a:rPr lang="en-US" sz="2400" dirty="0" smtClean="0"/>
              <a:t> are policies that the resolution is designed to create. Use them to explain what the committee will do to address the issue.</a:t>
            </a:r>
            <a:endParaRPr lang="en-US" sz="2400"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8</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err="1" smtClean="0"/>
              <a:t>Preambulatory</a:t>
            </a:r>
            <a:r>
              <a:rPr lang="en-US" sz="3200" dirty="0" smtClean="0"/>
              <a:t> Clauses</a:t>
            </a:r>
            <a:endParaRPr sz="3200" dirty="0"/>
          </a:p>
        </p:txBody>
      </p:sp>
      <p:sp>
        <p:nvSpPr>
          <p:cNvPr id="113" name="Shape 113"/>
          <p:cNvSpPr>
            <a:spLocks noGrp="1"/>
          </p:cNvSpPr>
          <p:nvPr>
            <p:ph type="body" idx="1"/>
          </p:nvPr>
        </p:nvSpPr>
        <p:spPr>
          <a:xfrm>
            <a:off x="107950" y="908049"/>
            <a:ext cx="8928100" cy="3435351"/>
          </a:xfrm>
          <a:prstGeom prst="rect">
            <a:avLst/>
          </a:prstGeom>
        </p:spPr>
        <p:txBody>
          <a:bodyPr lIns="0" tIns="0" rIns="0" bIns="0">
            <a:normAutofit/>
          </a:bodyPr>
          <a:lstStyle/>
          <a:p>
            <a:pPr algn="l" fontAlgn="ctr">
              <a:buFont typeface="Arial" pitchFamily="34" charset="0"/>
              <a:buChar char="•"/>
            </a:pPr>
            <a:r>
              <a:rPr lang="en-US" sz="2400" dirty="0" smtClean="0"/>
              <a:t>References to the UN Charter;</a:t>
            </a:r>
          </a:p>
          <a:p>
            <a:pPr algn="l" fontAlgn="ctr">
              <a:buFont typeface="Arial" pitchFamily="34" charset="0"/>
              <a:buChar char="•"/>
            </a:pPr>
            <a:r>
              <a:rPr lang="en-US" sz="2400" dirty="0" smtClean="0"/>
              <a:t>Citations of past UN resolutions or treaties on the topic under discussion;</a:t>
            </a:r>
          </a:p>
          <a:p>
            <a:pPr algn="l" fontAlgn="ctr">
              <a:buFont typeface="Arial" pitchFamily="34" charset="0"/>
              <a:buChar char="•"/>
            </a:pPr>
            <a:r>
              <a:rPr lang="en-US" sz="2400" dirty="0" smtClean="0"/>
              <a:t>Mentions of statements made by the Secretary-General or a relevant UN body or agency;</a:t>
            </a:r>
          </a:p>
          <a:p>
            <a:pPr algn="l" fontAlgn="ctr">
              <a:buFont typeface="Arial" pitchFamily="34" charset="0"/>
              <a:buChar char="•"/>
            </a:pPr>
            <a:r>
              <a:rPr lang="en-US" sz="2400" dirty="0" smtClean="0"/>
              <a:t>Recognition of the efforts of regional or nongovernmental organizations in dealing with the issue; and</a:t>
            </a:r>
          </a:p>
          <a:p>
            <a:pPr algn="l" fontAlgn="ctr">
              <a:buFont typeface="Arial" pitchFamily="34" charset="0"/>
              <a:buChar char="•"/>
            </a:pPr>
            <a:r>
              <a:rPr lang="en-US" sz="2400" dirty="0" smtClean="0"/>
              <a:t>General statements on the </a:t>
            </a:r>
            <a:r>
              <a:rPr lang="en-US" sz="2400" dirty="0" smtClean="0"/>
              <a:t>topic</a:t>
            </a:r>
            <a:r>
              <a:rPr lang="en-US" sz="2400" dirty="0" smtClean="0"/>
              <a:t>, its significance and its </a:t>
            </a:r>
            <a:r>
              <a:rPr lang="en-US" sz="2400" dirty="0" smtClean="0"/>
              <a:t>impact</a:t>
            </a:r>
            <a:endParaRPr lang="en-US" sz="2400" dirty="0" smtClean="0"/>
          </a:p>
        </p:txBody>
      </p:sp>
      <p:sp>
        <p:nvSpPr>
          <p:cNvPr id="6" name="TextBox 5"/>
          <p:cNvSpPr txBox="1"/>
          <p:nvPr/>
        </p:nvSpPr>
        <p:spPr>
          <a:xfrm>
            <a:off x="228600" y="4343400"/>
            <a:ext cx="8305800" cy="193899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3" spcCol="38100" rtlCol="0" anchor="t">
            <a:spAutoFit/>
          </a:bodyPr>
          <a:lstStyle/>
          <a:p>
            <a:pPr algn="l" fontAlgn="ctr"/>
            <a:r>
              <a:rPr lang="en-US" sz="2000" dirty="0" smtClean="0"/>
              <a:t>EXAMPLES: </a:t>
            </a:r>
          </a:p>
          <a:p>
            <a:pPr algn="l" fontAlgn="ctr">
              <a:buFont typeface="Arial" pitchFamily="34" charset="0"/>
              <a:buChar char="•"/>
            </a:pPr>
            <a:r>
              <a:rPr lang="en-US" sz="2000" dirty="0" smtClean="0"/>
              <a:t>Affirming</a:t>
            </a:r>
          </a:p>
          <a:p>
            <a:pPr algn="l" fontAlgn="ctr">
              <a:buFont typeface="Arial" pitchFamily="34" charset="0"/>
              <a:buChar char="•"/>
            </a:pPr>
            <a:r>
              <a:rPr lang="en-US" sz="2000" dirty="0" smtClean="0"/>
              <a:t>Expecting</a:t>
            </a:r>
          </a:p>
          <a:p>
            <a:pPr algn="l" fontAlgn="ctr">
              <a:buFont typeface="Arial" pitchFamily="34" charset="0"/>
              <a:buChar char="•"/>
            </a:pPr>
            <a:r>
              <a:rPr lang="en-US" sz="2000" dirty="0" smtClean="0"/>
              <a:t>Fully aware</a:t>
            </a:r>
          </a:p>
          <a:p>
            <a:pPr algn="l" fontAlgn="ctr">
              <a:buFont typeface="Arial" pitchFamily="34" charset="0"/>
              <a:buChar char="•"/>
            </a:pPr>
            <a:r>
              <a:rPr lang="en-US" sz="2000" dirty="0" smtClean="0"/>
              <a:t>Recognizing</a:t>
            </a:r>
          </a:p>
          <a:p>
            <a:pPr algn="l" fontAlgn="ctr">
              <a:buFont typeface="Arial" pitchFamily="34" charset="0"/>
              <a:buChar char="•"/>
            </a:pPr>
            <a:r>
              <a:rPr lang="en-US" sz="2000" dirty="0" smtClean="0"/>
              <a:t>Contemplating</a:t>
            </a:r>
          </a:p>
          <a:p>
            <a:pPr algn="l" fontAlgn="ctr">
              <a:buFont typeface="Arial" pitchFamily="34" charset="0"/>
              <a:buChar char="•"/>
            </a:pPr>
            <a:endParaRPr lang="en-US" sz="2000" dirty="0" smtClean="0"/>
          </a:p>
          <a:p>
            <a:pPr algn="l" fontAlgn="ctr">
              <a:buFont typeface="Arial" pitchFamily="34" charset="0"/>
              <a:buChar char="•"/>
            </a:pPr>
            <a:r>
              <a:rPr lang="en-US" sz="2000" dirty="0" smtClean="0"/>
              <a:t>Believing</a:t>
            </a:r>
          </a:p>
          <a:p>
            <a:pPr algn="l" fontAlgn="ctr">
              <a:buFont typeface="Arial" pitchFamily="34" charset="0"/>
              <a:buChar char="•"/>
            </a:pPr>
            <a:r>
              <a:rPr lang="en-US" sz="2000" dirty="0" smtClean="0"/>
              <a:t>Alarmed by</a:t>
            </a:r>
          </a:p>
          <a:p>
            <a:pPr algn="l" fontAlgn="ctr">
              <a:buFont typeface="Arial" pitchFamily="34" charset="0"/>
              <a:buChar char="•"/>
            </a:pPr>
            <a:r>
              <a:rPr lang="en-US" sz="2000" dirty="0" smtClean="0"/>
              <a:t>Bearing in mind</a:t>
            </a:r>
            <a:endParaRPr lang="en-US" sz="2000" dirty="0" smtClean="0"/>
          </a:p>
          <a:p>
            <a:pPr marL="0" marR="0" indent="0" algn="l" defTabSz="914400" rtl="0" fontAlgn="auto" latinLnBrk="1"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400"/>
              <a:pPr lvl="0">
                <a:defRPr sz="1800"/>
              </a:pPr>
              <a:t>9</a:t>
            </a:fld>
            <a:endParaRPr sz="1400"/>
          </a:p>
        </p:txBody>
      </p:sp>
      <p:sp>
        <p:nvSpPr>
          <p:cNvPr id="112" name="Shape 112"/>
          <p:cNvSpPr>
            <a:spLocks noGrp="1"/>
          </p:cNvSpPr>
          <p:nvPr>
            <p:ph type="title"/>
          </p:nvPr>
        </p:nvSpPr>
        <p:spPr>
          <a:xfrm>
            <a:off x="107950" y="44450"/>
            <a:ext cx="8856663" cy="706438"/>
          </a:xfrm>
          <a:prstGeom prst="rect">
            <a:avLst/>
          </a:prstGeom>
        </p:spPr>
        <p:txBody>
          <a:bodyPr lIns="0" tIns="0" rIns="0" bIns="0">
            <a:normAutofit/>
          </a:bodyPr>
          <a:lstStyle>
            <a:lvl1pPr algn="l">
              <a:defRPr sz="3200">
                <a:latin typeface="Tahoma"/>
                <a:ea typeface="Tahoma"/>
                <a:cs typeface="Tahoma"/>
                <a:sym typeface="Tahoma"/>
              </a:defRPr>
            </a:lvl1pPr>
          </a:lstStyle>
          <a:p>
            <a:pPr lvl="0">
              <a:defRPr sz="1800"/>
            </a:pPr>
            <a:r>
              <a:rPr lang="en-US" sz="3200" dirty="0" smtClean="0"/>
              <a:t>Operative Clauses</a:t>
            </a:r>
            <a:endParaRPr sz="3200" dirty="0"/>
          </a:p>
        </p:txBody>
      </p:sp>
      <p:sp>
        <p:nvSpPr>
          <p:cNvPr id="113" name="Shape 113"/>
          <p:cNvSpPr>
            <a:spLocks noGrp="1"/>
          </p:cNvSpPr>
          <p:nvPr>
            <p:ph type="body" idx="1"/>
          </p:nvPr>
        </p:nvSpPr>
        <p:spPr>
          <a:xfrm>
            <a:off x="107950" y="908049"/>
            <a:ext cx="8928100" cy="3587751"/>
          </a:xfrm>
          <a:prstGeom prst="rect">
            <a:avLst/>
          </a:prstGeom>
        </p:spPr>
        <p:txBody>
          <a:bodyPr lIns="0" tIns="0" rIns="0" bIns="0">
            <a:noAutofit/>
          </a:bodyPr>
          <a:lstStyle/>
          <a:p>
            <a:pPr algn="l" fontAlgn="base"/>
            <a:r>
              <a:rPr lang="en-US" sz="1800" dirty="0" smtClean="0"/>
              <a:t>Operative clauses offer solutions to issues addressed earlier in a resolution through the perambulatory section. </a:t>
            </a:r>
            <a:r>
              <a:rPr lang="en-US" sz="1800" dirty="0" smtClean="0"/>
              <a:t>These </a:t>
            </a:r>
            <a:r>
              <a:rPr lang="en-US" sz="1800" dirty="0" smtClean="0"/>
              <a:t>clauses are action oriented and should include both an underlined verb at the beginning of your sentence followed by the proposed solution.  Each clause should follow the following principals:</a:t>
            </a:r>
            <a:br>
              <a:rPr lang="en-US" sz="1800" dirty="0" smtClean="0"/>
            </a:br>
            <a:r>
              <a:rPr lang="en-US" sz="1800" dirty="0" smtClean="0"/>
              <a:t/>
            </a:r>
            <a:br>
              <a:rPr lang="en-US" sz="1800" dirty="0" smtClean="0"/>
            </a:br>
            <a:endParaRPr lang="en-US" sz="1800" dirty="0" smtClean="0"/>
          </a:p>
          <a:p>
            <a:pPr algn="l" fontAlgn="ctr">
              <a:buFont typeface="Arial" pitchFamily="34" charset="0"/>
              <a:buChar char="•"/>
            </a:pPr>
            <a:r>
              <a:rPr lang="en-US" sz="1800" dirty="0" smtClean="0"/>
              <a:t>Clause should be numbered;</a:t>
            </a:r>
          </a:p>
          <a:p>
            <a:pPr algn="l" fontAlgn="ctr">
              <a:buFont typeface="Arial" pitchFamily="34" charset="0"/>
              <a:buChar char="•"/>
            </a:pPr>
            <a:r>
              <a:rPr lang="en-US" sz="1800" dirty="0" smtClean="0"/>
              <a:t>Each clause should support one another and continue to build your solution;</a:t>
            </a:r>
          </a:p>
          <a:p>
            <a:pPr algn="l" fontAlgn="ctr">
              <a:buFont typeface="Arial" pitchFamily="34" charset="0"/>
              <a:buChar char="•"/>
            </a:pPr>
            <a:r>
              <a:rPr lang="en-US" sz="1800" dirty="0" smtClean="0"/>
              <a:t>Add details to your clauses in order to have a complete solution;</a:t>
            </a:r>
          </a:p>
          <a:p>
            <a:pPr algn="l" fontAlgn="ctr">
              <a:buFont typeface="Arial" pitchFamily="34" charset="0"/>
              <a:buChar char="•"/>
            </a:pPr>
            <a:r>
              <a:rPr lang="en-US" sz="1800" dirty="0" smtClean="0"/>
              <a:t>Operative clauses are punctuated by a semicolon, with the exception of your last operative clause which should end with a </a:t>
            </a:r>
            <a:r>
              <a:rPr lang="en-US" sz="1800" dirty="0" smtClean="0"/>
              <a:t>period</a:t>
            </a:r>
            <a:endParaRPr lang="en-US" sz="1800" dirty="0"/>
          </a:p>
        </p:txBody>
      </p:sp>
      <p:sp>
        <p:nvSpPr>
          <p:cNvPr id="6" name="TextBox 5"/>
          <p:cNvSpPr txBox="1"/>
          <p:nvPr/>
        </p:nvSpPr>
        <p:spPr>
          <a:xfrm>
            <a:off x="228600" y="4572000"/>
            <a:ext cx="8305800" cy="193899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3" spcCol="38100" rtlCol="0" anchor="t">
            <a:spAutoFit/>
          </a:bodyPr>
          <a:lstStyle/>
          <a:p>
            <a:pPr algn="l" fontAlgn="ctr"/>
            <a:r>
              <a:rPr lang="en-US" sz="2000" dirty="0" smtClean="0"/>
              <a:t>EXAMPLES: </a:t>
            </a:r>
          </a:p>
          <a:p>
            <a:pPr algn="l" fontAlgn="ctr">
              <a:buFont typeface="Arial" pitchFamily="34" charset="0"/>
              <a:buChar char="•"/>
            </a:pPr>
            <a:r>
              <a:rPr lang="en-US" sz="2000" dirty="0" smtClean="0"/>
              <a:t>Accepts</a:t>
            </a:r>
            <a:endParaRPr lang="en-US" sz="2000" dirty="0" smtClean="0"/>
          </a:p>
          <a:p>
            <a:pPr algn="l" fontAlgn="ctr">
              <a:buFont typeface="Arial" pitchFamily="34" charset="0"/>
              <a:buChar char="•"/>
            </a:pPr>
            <a:r>
              <a:rPr lang="en-US" sz="2000" dirty="0" smtClean="0"/>
              <a:t>Authorizes</a:t>
            </a:r>
            <a:endParaRPr lang="en-US" sz="2000" dirty="0" smtClean="0"/>
          </a:p>
          <a:p>
            <a:pPr algn="l" fontAlgn="ctr">
              <a:buFont typeface="Arial" pitchFamily="34" charset="0"/>
              <a:buChar char="•"/>
            </a:pPr>
            <a:r>
              <a:rPr lang="en-US" sz="2000" dirty="0" smtClean="0"/>
              <a:t>Calls upon</a:t>
            </a:r>
            <a:endParaRPr lang="en-US" sz="2000" dirty="0" smtClean="0"/>
          </a:p>
          <a:p>
            <a:pPr algn="l" fontAlgn="ctr">
              <a:buFont typeface="Arial" pitchFamily="34" charset="0"/>
              <a:buChar char="•"/>
            </a:pPr>
            <a:r>
              <a:rPr lang="en-US" sz="2000" dirty="0" smtClean="0"/>
              <a:t>Designates</a:t>
            </a:r>
          </a:p>
          <a:p>
            <a:pPr algn="l" fontAlgn="ctr">
              <a:buFont typeface="Arial" pitchFamily="34" charset="0"/>
              <a:buChar char="•"/>
            </a:pPr>
            <a:r>
              <a:rPr lang="en-US" sz="2000" dirty="0" smtClean="0"/>
              <a:t>Emphasizes</a:t>
            </a:r>
          </a:p>
          <a:p>
            <a:pPr algn="l" fontAlgn="ctr">
              <a:buFont typeface="Arial" pitchFamily="34" charset="0"/>
              <a:buChar char="•"/>
            </a:pPr>
            <a:endParaRPr lang="en-US" sz="2000" dirty="0" smtClean="0"/>
          </a:p>
          <a:p>
            <a:pPr algn="l" fontAlgn="ctr">
              <a:buFont typeface="Arial" pitchFamily="34" charset="0"/>
              <a:buChar char="•"/>
            </a:pPr>
            <a:r>
              <a:rPr lang="en-US" sz="2000" dirty="0" smtClean="0"/>
              <a:t>Proclaims</a:t>
            </a:r>
          </a:p>
          <a:p>
            <a:pPr algn="l" fontAlgn="ctr">
              <a:buFont typeface="Arial" pitchFamily="34" charset="0"/>
              <a:buChar char="•"/>
            </a:pPr>
            <a:r>
              <a:rPr lang="en-US" sz="2000" dirty="0" smtClean="0"/>
              <a:t>Requests</a:t>
            </a:r>
          </a:p>
          <a:p>
            <a:pPr algn="l" fontAlgn="ctr">
              <a:buFont typeface="Arial" pitchFamily="34" charset="0"/>
              <a:buChar char="•"/>
            </a:pPr>
            <a:r>
              <a:rPr lang="en-US" sz="2000" dirty="0" smtClean="0"/>
              <a:t>Endorses</a:t>
            </a:r>
            <a:endParaRPr lang="en-US" sz="2000" dirty="0" smtClean="0"/>
          </a:p>
          <a:p>
            <a:pPr marL="0" marR="0" indent="0" algn="l" defTabSz="914400" rtl="0" fontAlgn="auto" latinLnBrk="1" hangingPunct="0">
              <a:lnSpc>
                <a:spcPct val="100000"/>
              </a:lnSpc>
              <a:spcBef>
                <a:spcPts val="0"/>
              </a:spcBef>
              <a:spcAft>
                <a:spcPts val="0"/>
              </a:spcAft>
              <a:buClrTx/>
              <a:buSzTx/>
              <a:buFontTx/>
              <a:buNone/>
              <a:tabLst/>
            </a:pPr>
            <a:endParaRPr kumimoji="0" lang="en-US" sz="20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60</TotalTime>
  <Words>1057</Words>
  <Application>Microsoft Office PowerPoint</Application>
  <PresentationFormat>On-screen Show (4:3)</PresentationFormat>
  <Paragraphs>129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vt:lpstr>
      <vt:lpstr>Model United Nations</vt:lpstr>
      <vt:lpstr>Documents in MUN</vt:lpstr>
      <vt:lpstr>Position Paper</vt:lpstr>
      <vt:lpstr>Position Paper Tips</vt:lpstr>
      <vt:lpstr>Working Paper / Draft Resolution</vt:lpstr>
      <vt:lpstr>Working Paper / Draft Resolution</vt:lpstr>
      <vt:lpstr>Working Paper / Draft Resolution</vt:lpstr>
      <vt:lpstr>Preambulatory Clauses</vt:lpstr>
      <vt:lpstr>Operative Clauses</vt:lpstr>
      <vt:lpstr>Sponsors and Signatories</vt:lpstr>
      <vt:lpstr>Friendly and Unfriendly Amendments</vt:lpstr>
      <vt:lpstr>Opening Speech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United Nations</dc:title>
  <dc:creator>enzo</dc:creator>
  <cp:lastModifiedBy>marlyn</cp:lastModifiedBy>
  <cp:revision>13</cp:revision>
  <dcterms:modified xsi:type="dcterms:W3CDTF">2017-06-07T16:11:53Z</dcterms:modified>
</cp:coreProperties>
</file>