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151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8" name="Google Shape;178;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1321d12cd36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7" name="Google Shape;187;g1321d12cd3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8" name="Google Shape;188;g1321d12cd36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321d12cd36_0_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7" name="Google Shape;197;g1321d12cd36_0_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g1321d12cd36_0_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339d6b2d1d_0_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7" name="Google Shape;207;g1339d6b2d1d_0_3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8" name="Google Shape;208;g1339d6b2d1d_0_3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1321d12cd36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g1321d12cd36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8" name="Google Shape;218;g1321d12cd36_0_1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21d12cd36_0_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g1321d12cd36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8" name="Google Shape;228;g1321d12cd36_0_2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321d12cd36_0_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g1321d12cd36_0_3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8" name="Google Shape;238;g1321d12cd36_0_3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7" name="Google Shape;9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321d12cd36_0_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g1321d12cd36_0_4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8" name="Google Shape;108;g1321d12cd36_0_4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8" name="Google Shape;11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8" name="Google Shape;128;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8" name="Google Shape;138;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8" name="Google Shape;148;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339d6b2d1d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g1339d6b2d1d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8" name="Google Shape;158;g1339d6b2d1d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8" name="Google Shape;168;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8950" y="-251548"/>
            <a:ext cx="4526100"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50" y="2171690"/>
            <a:ext cx="5851500"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50" y="190490"/>
            <a:ext cx="5851500"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685800" y="2130427"/>
            <a:ext cx="7772400" cy="1470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22" name="Google Shape;22;p3"/>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457200" y="1600202"/>
            <a:ext cx="8229600" cy="45261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722313" y="2906715"/>
            <a:ext cx="7772400" cy="1500300"/>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4" name="Google Shape;34;p5"/>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457200" y="1600202"/>
            <a:ext cx="4038600" cy="4526100"/>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0" name="Google Shape;40;p6"/>
          <p:cNvSpPr txBox="1">
            <a:spLocks noGrp="1"/>
          </p:cNvSpPr>
          <p:nvPr>
            <p:ph type="body" idx="2"/>
          </p:nvPr>
        </p:nvSpPr>
        <p:spPr>
          <a:xfrm>
            <a:off x="4648200" y="1600202"/>
            <a:ext cx="4038600" cy="4526100"/>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1" name="Google Shape;41;p6"/>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457202" y="1535113"/>
            <a:ext cx="4040100" cy="639900"/>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457202" y="2174875"/>
            <a:ext cx="4040100" cy="395130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8" name="Google Shape;48;p7"/>
          <p:cNvSpPr txBox="1">
            <a:spLocks noGrp="1"/>
          </p:cNvSpPr>
          <p:nvPr>
            <p:ph type="body" idx="3"/>
          </p:nvPr>
        </p:nvSpPr>
        <p:spPr>
          <a:xfrm>
            <a:off x="4645027" y="1535113"/>
            <a:ext cx="4041900" cy="639900"/>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4645027" y="2174875"/>
            <a:ext cx="4041900" cy="395130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0" name="Google Shape;50;p7"/>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2" y="273050"/>
            <a:ext cx="3008400" cy="11622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1" y="273052"/>
            <a:ext cx="5111700" cy="5853000"/>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2" y="1435102"/>
            <a:ext cx="3008400" cy="46911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1"/>
            <a:ext cx="5486400" cy="5667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9"/>
            <a:ext cx="5486400" cy="8049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2"/>
            <a:ext cx="8229600" cy="4526100"/>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encanada.ca/content/sen/committee/371/ille/presentation/oscapella1-e.htm" TargetMode="External"/><Relationship Id="rId13" Type="http://schemas.openxmlformats.org/officeDocument/2006/relationships/hyperlink" Target="https://oxfordre.com/criminology/view/10.1093/acrefore/9780190264079.001.0001/acrefore-9780190264079-e-708#acrefore-9780190264079-e-708-div1-1" TargetMode="External"/><Relationship Id="rId3" Type="http://schemas.openxmlformats.org/officeDocument/2006/relationships/hyperlink" Target="https://www.un.org/en/about-us/un-charter/full-text" TargetMode="External"/><Relationship Id="rId7" Type="http://schemas.openxmlformats.org/officeDocument/2006/relationships/hyperlink" Target="https://www.unodc.org/unodc/en/frontpage/drug-trafficking-and-the-financing-of-terrorism.html" TargetMode="External"/><Relationship Id="rId12" Type="http://schemas.openxmlformats.org/officeDocument/2006/relationships/hyperlink" Target="https://sanctionscanner.com/blog/shell-companies-and-money-laundering-455" TargetMode="External"/><Relationship Id="rId17" Type="http://schemas.openxmlformats.org/officeDocument/2006/relationships/image" Target="../media/image2.png"/><Relationship Id="rId2" Type="http://schemas.openxmlformats.org/officeDocument/2006/relationships/notesSlide" Target="../notesSlides/notesSlide10.xml"/><Relationship Id="rId16" Type="http://schemas.openxmlformats.org/officeDocument/2006/relationships/hyperlink" Target="https://news.un.org/en/story/2021/06/1094672" TargetMode="External"/><Relationship Id="rId1" Type="http://schemas.openxmlformats.org/officeDocument/2006/relationships/slideLayout" Target="../slideLayouts/slideLayout2.xml"/><Relationship Id="rId6" Type="http://schemas.openxmlformats.org/officeDocument/2006/relationships/hyperlink" Target="https://www.imf.org/external/np/leg/amlcft/eng/aml1.htm" TargetMode="External"/><Relationship Id="rId11" Type="http://schemas.openxmlformats.org/officeDocument/2006/relationships/hyperlink" Target="https://www.unodc.org/unodc/en/money-laundering/overview.html#:~:text=%E2%80%9Cthe%20conversion%20or%20transfer%20of,legal%20consequences%20of%20his%20actions%E2%80%9D" TargetMode="External"/><Relationship Id="rId5" Type="http://schemas.openxmlformats.org/officeDocument/2006/relationships/hyperlink" Target="https://dema.az.gov/sites/default/files/Publications/AR-Terrorism%20Definitions-BORUNDA.pdf" TargetMode="External"/><Relationship Id="rId15" Type="http://schemas.openxmlformats.org/officeDocument/2006/relationships/hyperlink" Target="https://www.imolin.org/imolin/gpml.html#:~:text=Money%20laundering%20is%20a%20process,to%20benefit%20from%20the%20proceeds" TargetMode="External"/><Relationship Id="rId10" Type="http://schemas.openxmlformats.org/officeDocument/2006/relationships/hyperlink" Target="https://www.fatf-gafi.org/about/" TargetMode="External"/><Relationship Id="rId4" Type="http://schemas.openxmlformats.org/officeDocument/2006/relationships/hyperlink" Target="https://www.un.org/en/ga/about/background.shtml" TargetMode="External"/><Relationship Id="rId9" Type="http://schemas.openxmlformats.org/officeDocument/2006/relationships/hyperlink" Target="https://www.cfr.org/backgrounder/tracking-down-terrorist-financing" TargetMode="External"/><Relationship Id="rId14" Type="http://schemas.openxmlformats.org/officeDocument/2006/relationships/hyperlink" Target="https://www.ojp.gov/ncjrs/virtual-library/abstracts/consequences-money-laundering-and-financial-crim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blogs.worldbank.org/allaboutfinance/finance-growth-and-fragility-what-role-government" TargetMode="External"/><Relationship Id="rId13" Type="http://schemas.openxmlformats.org/officeDocument/2006/relationships/image" Target="../media/image2.png"/><Relationship Id="rId3" Type="http://schemas.openxmlformats.org/officeDocument/2006/relationships/hyperlink" Target="https://www.history.com/topics/great-depression/great-depression-history" TargetMode="External"/><Relationship Id="rId7" Type="http://schemas.openxmlformats.org/officeDocument/2006/relationships/hyperlink" Target="https://www.ek-inst.ukim.edu.mk/wp-content/uploads/2020/07/THE-IMPACT-OF-DIGITIZATION-ON-FINANCIAL-MARKETS-AND-THEIR-TENDENCY-ON-GLOBAL-GROWTH.pdf" TargetMode="External"/><Relationship Id="rId12" Type="http://schemas.openxmlformats.org/officeDocument/2006/relationships/hyperlink" Target="https://www.investopedia.com/terms/g/great-recession.as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nytimes.com/2021/03/16/business/economy/fed-2020-financial-crisis-covid.html" TargetMode="External"/><Relationship Id="rId11" Type="http://schemas.openxmlformats.org/officeDocument/2006/relationships/hyperlink" Target="https://papers.ssrn.com/sol3/papers.cfm?abstract_id=3881065" TargetMode="External"/><Relationship Id="rId5" Type="http://schemas.openxmlformats.org/officeDocument/2006/relationships/hyperlink" Target="https://www.investopedia.com/articles/economics/09/financial-crisis-review.asp" TargetMode="External"/><Relationship Id="rId10" Type="http://schemas.openxmlformats.org/officeDocument/2006/relationships/hyperlink" Target="https://www.weforum.org/agenda/2019/01/what-can-we-do-to-prevent-another-global-financial-crisis/" TargetMode="External"/><Relationship Id="rId4" Type="http://schemas.openxmlformats.org/officeDocument/2006/relationships/hyperlink" Target="https://www.investopedia.com/terms/n/nixon-shock.asp#:~:text=The%20Nixon%20Shock%20was%20an,of%20U.S.%20dollars%20into%20gold" TargetMode="External"/><Relationship Id="rId9" Type="http://schemas.openxmlformats.org/officeDocument/2006/relationships/hyperlink" Target="https://www.worldbank.org/en/news/feature/2014/02/26/can-we-prevent-financial-cris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3" descr="C:\Users\marlyn\Documents\WINMUN\WINMUN logo.png"/>
          <p:cNvPicPr preferRelativeResize="0"/>
          <p:nvPr/>
        </p:nvPicPr>
        <p:blipFill rotWithShape="1">
          <a:blip r:embed="rId3">
            <a:alphaModFix/>
          </a:blip>
          <a:srcRect l="3356" t="21839" r="3886" b="23995"/>
          <a:stretch/>
        </p:blipFill>
        <p:spPr>
          <a:xfrm>
            <a:off x="2362200" y="381000"/>
            <a:ext cx="4343401" cy="3981448"/>
          </a:xfrm>
          <a:prstGeom prst="rect">
            <a:avLst/>
          </a:prstGeom>
          <a:noFill/>
          <a:ln>
            <a:noFill/>
          </a:ln>
        </p:spPr>
      </p:pic>
      <p:pic>
        <p:nvPicPr>
          <p:cNvPr id="89" name="Google Shape;89;p13" descr="C:\Users\marlyn\Downloads\blue-border-md.png"/>
          <p:cNvPicPr preferRelativeResize="0"/>
          <p:nvPr/>
        </p:nvPicPr>
        <p:blipFill rotWithShape="1">
          <a:blip r:embed="rId4">
            <a:alphaModFix/>
          </a:blip>
          <a:srcRect/>
          <a:stretch/>
        </p:blipFill>
        <p:spPr>
          <a:xfrm>
            <a:off x="2" y="0"/>
            <a:ext cx="1211263" cy="1211262"/>
          </a:xfrm>
          <a:prstGeom prst="rect">
            <a:avLst/>
          </a:prstGeom>
          <a:noFill/>
          <a:ln>
            <a:noFill/>
          </a:ln>
        </p:spPr>
      </p:pic>
      <p:pic>
        <p:nvPicPr>
          <p:cNvPr id="90" name="Google Shape;90;p13" descr="C:\Users\marlyn\Downloads\blue-border-md.png"/>
          <p:cNvPicPr preferRelativeResize="0"/>
          <p:nvPr/>
        </p:nvPicPr>
        <p:blipFill rotWithShape="1">
          <a:blip r:embed="rId4">
            <a:alphaModFix/>
          </a:blip>
          <a:srcRect/>
          <a:stretch/>
        </p:blipFill>
        <p:spPr>
          <a:xfrm rot="10800000">
            <a:off x="7932739" y="5646738"/>
            <a:ext cx="1211263" cy="1211262"/>
          </a:xfrm>
          <a:prstGeom prst="rect">
            <a:avLst/>
          </a:prstGeom>
          <a:noFill/>
          <a:ln>
            <a:noFill/>
          </a:ln>
        </p:spPr>
      </p:pic>
      <p:pic>
        <p:nvPicPr>
          <p:cNvPr id="91" name="Google Shape;91;p13" descr="C:\Users\marlyn\Downloads\blue-border-md.png"/>
          <p:cNvPicPr preferRelativeResize="0"/>
          <p:nvPr/>
        </p:nvPicPr>
        <p:blipFill rotWithShape="1">
          <a:blip r:embed="rId4">
            <a:alphaModFix/>
          </a:blip>
          <a:srcRect/>
          <a:stretch/>
        </p:blipFill>
        <p:spPr>
          <a:xfrm rot="-5400000">
            <a:off x="0" y="5646739"/>
            <a:ext cx="1211262" cy="1211263"/>
          </a:xfrm>
          <a:prstGeom prst="rect">
            <a:avLst/>
          </a:prstGeom>
          <a:noFill/>
          <a:ln>
            <a:noFill/>
          </a:ln>
        </p:spPr>
      </p:pic>
      <p:pic>
        <p:nvPicPr>
          <p:cNvPr id="92" name="Google Shape;92;p13" descr="C:\Users\marlyn\Downloads\blue-border-md.png"/>
          <p:cNvPicPr preferRelativeResize="0"/>
          <p:nvPr/>
        </p:nvPicPr>
        <p:blipFill rotWithShape="1">
          <a:blip r:embed="rId4">
            <a:alphaModFix/>
          </a:blip>
          <a:srcRect/>
          <a:stretch/>
        </p:blipFill>
        <p:spPr>
          <a:xfrm rot="5400000">
            <a:off x="7932738" y="1"/>
            <a:ext cx="1211262" cy="1211263"/>
          </a:xfrm>
          <a:prstGeom prst="rect">
            <a:avLst/>
          </a:prstGeom>
          <a:noFill/>
          <a:ln>
            <a:noFill/>
          </a:ln>
        </p:spPr>
      </p:pic>
      <p:sp>
        <p:nvSpPr>
          <p:cNvPr id="93" name="Google Shape;93;p13"/>
          <p:cNvSpPr/>
          <p:nvPr/>
        </p:nvSpPr>
        <p:spPr>
          <a:xfrm>
            <a:off x="554000" y="4343400"/>
            <a:ext cx="8118900" cy="9234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5400"/>
              <a:buFont typeface="Arial"/>
              <a:buNone/>
            </a:pPr>
            <a:r>
              <a:rPr lang="en-US" sz="5000" b="1">
                <a:solidFill>
                  <a:srgbClr val="00B0F0"/>
                </a:solidFill>
                <a:latin typeface="Calibri"/>
                <a:ea typeface="Calibri"/>
                <a:cs typeface="Calibri"/>
                <a:sym typeface="Calibri"/>
              </a:rPr>
              <a:t>United Nations General Assembly Second Committee</a:t>
            </a:r>
            <a:endParaRPr sz="10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2"/>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B0F0"/>
              </a:buClr>
              <a:buSzPts val="3200"/>
              <a:buNone/>
            </a:pPr>
            <a:r>
              <a:rPr lang="en-US" b="1">
                <a:solidFill>
                  <a:srgbClr val="00B0F0"/>
                </a:solidFill>
                <a:latin typeface="Times New Roman"/>
                <a:ea typeface="Times New Roman"/>
                <a:cs typeface="Times New Roman"/>
                <a:sym typeface="Times New Roman"/>
              </a:rPr>
              <a:t>Recommended Readings &amp; Bibliography</a:t>
            </a:r>
            <a:endParaRPr>
              <a:solidFill>
                <a:srgbClr val="00B0F0"/>
              </a:solidFill>
              <a:latin typeface="Times New Roman"/>
              <a:ea typeface="Times New Roman"/>
              <a:cs typeface="Times New Roman"/>
              <a:sym typeface="Times New Roman"/>
            </a:endParaRPr>
          </a:p>
          <a:p>
            <a:pPr marL="457200" lvl="0" indent="-330200" algn="l" rtl="0">
              <a:lnSpc>
                <a:spcPct val="115000"/>
              </a:lnSpc>
              <a:spcBef>
                <a:spcPts val="360"/>
              </a:spcBef>
              <a:spcAft>
                <a:spcPts val="0"/>
              </a:spcAft>
              <a:buClr>
                <a:schemeClr val="dk1"/>
              </a:buClr>
              <a:buSzPts val="1600"/>
              <a:buFont typeface="Times New Roman"/>
              <a:buAutoNum type="arabicPeriod"/>
            </a:pPr>
            <a:r>
              <a:rPr lang="en-US" sz="1600" u="sng">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https://www.un.org/en/about-us/un-charter/full-text</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https://www.un.org/en/ga/about/background.shtml</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rgbClr val="1155CC"/>
                </a:solid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https://dema.az.gov/sites/default/files/Publications/AR-Terrorism%20Definitions-BORUNDA.pdf</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rgbClr val="1155CC"/>
                </a:solid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https://www.imf.org/external/np/leg/amlcft/eng/aml1.htm</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rgbClr val="1155CC"/>
                </a:solidFill>
                <a:latin typeface="Times New Roman"/>
                <a:ea typeface="Times New Roman"/>
                <a:cs typeface="Times New Roman"/>
                <a:sym typeface="Times New Roman"/>
                <a:hlinkClick r:id="rId7">
                  <a:extLst>
                    <a:ext uri="{A12FA001-AC4F-418D-AE19-62706E023703}">
                      <ahyp:hlinkClr xmlns:ahyp="http://schemas.microsoft.com/office/drawing/2018/hyperlinkcolor" val="tx"/>
                    </a:ext>
                  </a:extLst>
                </a:hlinkClick>
              </a:rPr>
              <a:t>https://www.unodc.org/unodc/en/frontpage/drug-trafficking-and-the-financing-of-terrorism.html</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rgbClr val="1155CC"/>
                </a:solidFill>
                <a:latin typeface="Times New Roman"/>
                <a:ea typeface="Times New Roman"/>
                <a:cs typeface="Times New Roman"/>
                <a:sym typeface="Times New Roman"/>
                <a:hlinkClick r:id="rId8">
                  <a:extLst>
                    <a:ext uri="{A12FA001-AC4F-418D-AE19-62706E023703}">
                      <ahyp:hlinkClr xmlns:ahyp="http://schemas.microsoft.com/office/drawing/2018/hyperlinkcolor" val="tx"/>
                    </a:ext>
                  </a:extLst>
                </a:hlinkClick>
              </a:rPr>
              <a:t>https://sencanada.ca/content/sen/committee/371/ille/presentation/oscapella1-e.htm</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rgbClr val="1155CC"/>
                </a:solidFill>
                <a:latin typeface="Times New Roman"/>
                <a:ea typeface="Times New Roman"/>
                <a:cs typeface="Times New Roman"/>
                <a:sym typeface="Times New Roman"/>
                <a:hlinkClick r:id="rId9">
                  <a:extLst>
                    <a:ext uri="{A12FA001-AC4F-418D-AE19-62706E023703}">
                      <ahyp:hlinkClr xmlns:ahyp="http://schemas.microsoft.com/office/drawing/2018/hyperlinkcolor" val="tx"/>
                    </a:ext>
                  </a:extLst>
                </a:hlinkClick>
              </a:rPr>
              <a:t>https://www.cfr.org/backgrounder/tracking-down-terrorist-financing</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rgbClr val="1155CC"/>
                </a:solidFill>
                <a:latin typeface="Times New Roman"/>
                <a:ea typeface="Times New Roman"/>
                <a:cs typeface="Times New Roman"/>
                <a:sym typeface="Times New Roman"/>
                <a:hlinkClick r:id="rId10">
                  <a:extLst>
                    <a:ext uri="{A12FA001-AC4F-418D-AE19-62706E023703}">
                      <ahyp:hlinkClr xmlns:ahyp="http://schemas.microsoft.com/office/drawing/2018/hyperlinkcolor" val="tx"/>
                    </a:ext>
                  </a:extLst>
                </a:hlinkClick>
              </a:rPr>
              <a:t>https://www.fatf-gafi.org/about/</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rgbClr val="1155CC"/>
                </a:solidFill>
                <a:highlight>
                  <a:srgbClr val="FFFFFF"/>
                </a:highlight>
                <a:latin typeface="Times New Roman"/>
                <a:ea typeface="Times New Roman"/>
                <a:cs typeface="Times New Roman"/>
                <a:sym typeface="Times New Roman"/>
                <a:hlinkClick r:id="rId11">
                  <a:extLst>
                    <a:ext uri="{A12FA001-AC4F-418D-AE19-62706E023703}">
                      <ahyp:hlinkClr xmlns:ahyp="http://schemas.microsoft.com/office/drawing/2018/hyperlinkcolor" val="tx"/>
                    </a:ext>
                  </a:extLst>
                </a:hlinkClick>
              </a:rPr>
              <a:t>https://www.unodc.org</a:t>
            </a:r>
            <a:r>
              <a:rPr lang="en-US" sz="1600" u="sng">
                <a:solidFill>
                  <a:srgbClr val="1155CC"/>
                </a:solidFill>
                <a:latin typeface="Times New Roman"/>
                <a:ea typeface="Times New Roman"/>
                <a:cs typeface="Times New Roman"/>
                <a:sym typeface="Times New Roman"/>
                <a:hlinkClick r:id="rId11">
                  <a:extLst>
                    <a:ext uri="{A12FA001-AC4F-418D-AE19-62706E023703}">
                      <ahyp:hlinkClr xmlns:ahyp="http://schemas.microsoft.com/office/drawing/2018/hyperlinkcolor" val="tx"/>
                    </a:ext>
                  </a:extLst>
                </a:hlinkClick>
              </a:rPr>
              <a:t>/unodc/en/money-laundering/overview.html#:~:text=%E2%80%9Cthe%20conversion%20or%20transfer%20of,legal%20consequences%20of%20his%20actions%E2%80%9D</a:t>
            </a:r>
            <a:r>
              <a:rPr lang="en-US" sz="1600">
                <a:solidFill>
                  <a:schemeClr val="dk1"/>
                </a:solidFill>
                <a:latin typeface="Times New Roman"/>
                <a:ea typeface="Times New Roman"/>
                <a:cs typeface="Times New Roman"/>
                <a:sym typeface="Times New Roman"/>
              </a:rPr>
              <a:t>.</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rgbClr val="1155CC"/>
                </a:solidFill>
                <a:latin typeface="Times New Roman"/>
                <a:ea typeface="Times New Roman"/>
                <a:cs typeface="Times New Roman"/>
                <a:sym typeface="Times New Roman"/>
                <a:hlinkClick r:id="rId12">
                  <a:extLst>
                    <a:ext uri="{A12FA001-AC4F-418D-AE19-62706E023703}">
                      <ahyp:hlinkClr xmlns:ahyp="http://schemas.microsoft.com/office/drawing/2018/hyperlinkcolor" val="tx"/>
                    </a:ext>
                  </a:extLst>
                </a:hlinkClick>
              </a:rPr>
              <a:t>https://sanctionscanner.com/blog/shell-companies-and-money-laundering-455</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chemeClr val="hlink"/>
                </a:solidFill>
                <a:latin typeface="Times New Roman"/>
                <a:ea typeface="Times New Roman"/>
                <a:cs typeface="Times New Roman"/>
                <a:sym typeface="Times New Roman"/>
                <a:hlinkClick r:id="rId13"/>
              </a:rPr>
              <a:t>https://oxfordre.com/criminology/view/10.1093/acrefore/9780190264079.001.0001/acrefore-9780190264079-e-708#acrefore-9780190264079-e-708-div1-1</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chemeClr val="hlink"/>
                </a:solidFill>
                <a:latin typeface="Times New Roman"/>
                <a:ea typeface="Times New Roman"/>
                <a:cs typeface="Times New Roman"/>
                <a:sym typeface="Times New Roman"/>
                <a:hlinkClick r:id="rId14"/>
              </a:rPr>
              <a:t>https://www.ojp.gov/ncjrs/virtual-library/abstracts/consequences-money-laundering-and-financial-crime</a:t>
            </a:r>
            <a:r>
              <a:rPr lang="en-US" sz="1600">
                <a:solidFill>
                  <a:schemeClr val="dk1"/>
                </a:solidFill>
                <a:latin typeface="Times New Roman"/>
                <a:ea typeface="Times New Roman"/>
                <a:cs typeface="Times New Roman"/>
                <a:sym typeface="Times New Roman"/>
              </a:rPr>
              <a:t> </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chemeClr val="hlink"/>
                </a:solidFill>
                <a:latin typeface="Times New Roman"/>
                <a:ea typeface="Times New Roman"/>
                <a:cs typeface="Times New Roman"/>
                <a:sym typeface="Times New Roman"/>
                <a:hlinkClick r:id="rId15"/>
              </a:rPr>
              <a:t>https://www.imolin.org/imolin/gpml.html#:~:text=Money%20laundering%20is%20a%20process,to%20benefit%20from%20the%20proceeds</a:t>
            </a:r>
            <a:r>
              <a:rPr lang="en-US" sz="1600">
                <a:solidFill>
                  <a:schemeClr val="dk1"/>
                </a:solidFill>
                <a:latin typeface="Times New Roman"/>
                <a:ea typeface="Times New Roman"/>
                <a:cs typeface="Times New Roman"/>
                <a:sym typeface="Times New Roman"/>
              </a:rPr>
              <a:t>.</a:t>
            </a:r>
            <a:endParaRPr sz="1600">
              <a:solidFill>
                <a:schemeClr val="dk1"/>
              </a:solidFill>
              <a:latin typeface="Times New Roman"/>
              <a:ea typeface="Times New Roman"/>
              <a:cs typeface="Times New Roman"/>
              <a:sym typeface="Times New Roman"/>
            </a:endParaRPr>
          </a:p>
          <a:p>
            <a:pPr marL="457200" lvl="0" indent="-330200" algn="l" rtl="0">
              <a:lnSpc>
                <a:spcPct val="115000"/>
              </a:lnSpc>
              <a:spcBef>
                <a:spcPts val="0"/>
              </a:spcBef>
              <a:spcAft>
                <a:spcPts val="0"/>
              </a:spcAft>
              <a:buClr>
                <a:schemeClr val="dk1"/>
              </a:buClr>
              <a:buSzPts val="1600"/>
              <a:buFont typeface="Times New Roman"/>
              <a:buAutoNum type="arabicPeriod"/>
            </a:pPr>
            <a:r>
              <a:rPr lang="en-US" sz="1600" u="sng">
                <a:solidFill>
                  <a:schemeClr val="hlink"/>
                </a:solidFill>
                <a:latin typeface="Times New Roman"/>
                <a:ea typeface="Times New Roman"/>
                <a:cs typeface="Times New Roman"/>
                <a:sym typeface="Times New Roman"/>
                <a:hlinkClick r:id="rId16"/>
              </a:rPr>
              <a:t>https://news.un.org/en/story/2021/06/1094672</a:t>
            </a:r>
            <a:r>
              <a:rPr lang="en-US" sz="1600">
                <a:solidFill>
                  <a:schemeClr val="dk1"/>
                </a:solidFill>
                <a:latin typeface="Times New Roman"/>
                <a:ea typeface="Times New Roman"/>
                <a:cs typeface="Times New Roman"/>
                <a:sym typeface="Times New Roman"/>
              </a:rPr>
              <a:t> </a:t>
            </a:r>
            <a:endParaRPr sz="1600">
              <a:solidFill>
                <a:schemeClr val="dk1"/>
              </a:solidFill>
              <a:latin typeface="Times New Roman"/>
              <a:ea typeface="Times New Roman"/>
              <a:cs typeface="Times New Roman"/>
              <a:sym typeface="Times New Roman"/>
            </a:endParaRPr>
          </a:p>
          <a:p>
            <a:pPr marL="457200" lvl="0" indent="0" algn="l" rtl="0">
              <a:lnSpc>
                <a:spcPct val="115000"/>
              </a:lnSpc>
              <a:spcBef>
                <a:spcPts val="360"/>
              </a:spcBef>
              <a:spcAft>
                <a:spcPts val="0"/>
              </a:spcAft>
              <a:buNone/>
            </a:pPr>
            <a:endParaRPr sz="2000">
              <a:solidFill>
                <a:schemeClr val="dk1"/>
              </a:solidFill>
              <a:latin typeface="Times New Roman"/>
              <a:ea typeface="Times New Roman"/>
              <a:cs typeface="Times New Roman"/>
              <a:sym typeface="Times New Roman"/>
            </a:endParaRPr>
          </a:p>
          <a:p>
            <a:pPr marL="0" lvl="0" indent="0" algn="l" rtl="0">
              <a:lnSpc>
                <a:spcPct val="100000"/>
              </a:lnSpc>
              <a:spcBef>
                <a:spcPts val="240"/>
              </a:spcBef>
              <a:spcAft>
                <a:spcPts val="0"/>
              </a:spcAft>
              <a:buClr>
                <a:srgbClr val="888888"/>
              </a:buClr>
              <a:buSzPts val="1200"/>
              <a:buNone/>
            </a:pPr>
            <a:endParaRPr sz="1200">
              <a:solidFill>
                <a:schemeClr val="dk1"/>
              </a:solidFill>
              <a:latin typeface="Times New Roman"/>
              <a:ea typeface="Times New Roman"/>
              <a:cs typeface="Times New Roman"/>
              <a:sym typeface="Times New Roman"/>
            </a:endParaRPr>
          </a:p>
        </p:txBody>
      </p:sp>
      <p:pic>
        <p:nvPicPr>
          <p:cNvPr id="181" name="Google Shape;181;p22" descr="C:\Users\marlyn\Downloads\blue-border-md.png"/>
          <p:cNvPicPr preferRelativeResize="0"/>
          <p:nvPr/>
        </p:nvPicPr>
        <p:blipFill rotWithShape="1">
          <a:blip r:embed="rId17">
            <a:alphaModFix/>
          </a:blip>
          <a:srcRect/>
          <a:stretch/>
        </p:blipFill>
        <p:spPr>
          <a:xfrm>
            <a:off x="2" y="0"/>
            <a:ext cx="1211263" cy="1211262"/>
          </a:xfrm>
          <a:prstGeom prst="rect">
            <a:avLst/>
          </a:prstGeom>
          <a:noFill/>
          <a:ln>
            <a:noFill/>
          </a:ln>
        </p:spPr>
      </p:pic>
      <p:pic>
        <p:nvPicPr>
          <p:cNvPr id="182" name="Google Shape;182;p22" descr="C:\Users\marlyn\Downloads\blue-border-md.png"/>
          <p:cNvPicPr preferRelativeResize="0"/>
          <p:nvPr/>
        </p:nvPicPr>
        <p:blipFill rotWithShape="1">
          <a:blip r:embed="rId17">
            <a:alphaModFix/>
          </a:blip>
          <a:srcRect/>
          <a:stretch/>
        </p:blipFill>
        <p:spPr>
          <a:xfrm rot="5400000">
            <a:off x="7932738" y="1"/>
            <a:ext cx="1211262" cy="1211263"/>
          </a:xfrm>
          <a:prstGeom prst="rect">
            <a:avLst/>
          </a:prstGeom>
          <a:noFill/>
          <a:ln>
            <a:noFill/>
          </a:ln>
        </p:spPr>
      </p:pic>
      <p:pic>
        <p:nvPicPr>
          <p:cNvPr id="183" name="Google Shape;183;p22" descr="C:\Users\marlyn\Downloads\blue-border-md.png"/>
          <p:cNvPicPr preferRelativeResize="0"/>
          <p:nvPr/>
        </p:nvPicPr>
        <p:blipFill rotWithShape="1">
          <a:blip r:embed="rId17">
            <a:alphaModFix/>
          </a:blip>
          <a:srcRect/>
          <a:stretch/>
        </p:blipFill>
        <p:spPr>
          <a:xfrm rot="-5400000">
            <a:off x="0" y="5646739"/>
            <a:ext cx="1211262" cy="1211263"/>
          </a:xfrm>
          <a:prstGeom prst="rect">
            <a:avLst/>
          </a:prstGeom>
          <a:noFill/>
          <a:ln>
            <a:noFill/>
          </a:ln>
        </p:spPr>
      </p:pic>
      <p:pic>
        <p:nvPicPr>
          <p:cNvPr id="184" name="Google Shape;184;p22" descr="C:\Users\marlyn\Downloads\blue-border-md.png"/>
          <p:cNvPicPr preferRelativeResize="0"/>
          <p:nvPr/>
        </p:nvPicPr>
        <p:blipFill rotWithShape="1">
          <a:blip r:embed="rId17">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3"/>
          <p:cNvSpPr txBox="1">
            <a:spLocks noGrp="1"/>
          </p:cNvSpPr>
          <p:nvPr>
            <p:ph type="subTitle" idx="1"/>
          </p:nvPr>
        </p:nvSpPr>
        <p:spPr>
          <a:xfrm>
            <a:off x="228600" y="304800"/>
            <a:ext cx="8686800" cy="6266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Committee: United Nations General Assembly Second Committee</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Topic: Prevention of Another Global Financial Crisis</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Author: Fatma </a:t>
            </a:r>
            <a:r>
              <a:rPr lang="en-US" sz="1800" b="1" dirty="0" err="1">
                <a:solidFill>
                  <a:schemeClr val="dk1"/>
                </a:solidFill>
                <a:latin typeface="Times New Roman"/>
                <a:ea typeface="Times New Roman"/>
                <a:cs typeface="Times New Roman"/>
                <a:sym typeface="Times New Roman"/>
              </a:rPr>
              <a:t>Ghayyour</a:t>
            </a:r>
            <a:r>
              <a:rPr lang="en-US" sz="1800" b="1" dirty="0">
                <a:solidFill>
                  <a:schemeClr val="dk1"/>
                </a:solidFill>
                <a:latin typeface="Times New Roman"/>
                <a:ea typeface="Times New Roman"/>
                <a:cs typeface="Times New Roman"/>
                <a:sym typeface="Times New Roman"/>
              </a:rPr>
              <a:t> </a:t>
            </a:r>
            <a:endParaRPr sz="1800" dirty="0">
              <a:solidFill>
                <a:schemeClr val="dk1"/>
              </a:solidFill>
              <a:latin typeface="Times New Roman"/>
              <a:ea typeface="Times New Roman"/>
              <a:cs typeface="Times New Roman"/>
              <a:sym typeface="Times New Roman"/>
            </a:endParaRPr>
          </a:p>
          <a:p>
            <a:pPr marL="0" lvl="0" indent="0" algn="ctr" rtl="0">
              <a:lnSpc>
                <a:spcPct val="100000"/>
              </a:lnSpc>
              <a:spcBef>
                <a:spcPts val="360"/>
              </a:spcBef>
              <a:spcAft>
                <a:spcPts val="0"/>
              </a:spcAft>
              <a:buClr>
                <a:srgbClr val="00B0F0"/>
              </a:buClr>
              <a:buSzPts val="1800"/>
              <a:buNone/>
            </a:pPr>
            <a:r>
              <a:rPr lang="en-US" sz="1800" b="1" dirty="0">
                <a:solidFill>
                  <a:srgbClr val="00B0F0"/>
                </a:solidFill>
                <a:latin typeface="Times New Roman"/>
                <a:ea typeface="Times New Roman"/>
                <a:cs typeface="Times New Roman"/>
                <a:sym typeface="Times New Roman"/>
              </a:rPr>
              <a:t>Introduction</a:t>
            </a:r>
            <a:endParaRPr sz="1800" dirty="0">
              <a:solidFill>
                <a:srgbClr val="00B0F0"/>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The global financial system faces various challenges such as technological advancements, globalization and the lingering impact of the 2008 financial crisis. With the pandemic, came along a new set of issues which have really challenged the world system and the global financial system being no different. </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Since 2020 there has been increased distrust in national and international institutions which govern economic activities resulting from the economic and political turmoil being witnessed around the world. It is making institutions question the need for government involvement in economic activities. </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This is not the first time that the world has witnessed a financial crisis. There have been various instances since the post-industrial era which has led to instability of the financial system. Each time there have been different scenarios but many similarities and have had comparable impacts. To prevent the world going into crisis it is imperative that there is a crisis action plan in place. Unfortunately, there isn’t any comprehensive plan in place to tackling such an issue. Though many countries do have national action plans but most of which haven’t been efficient in safeguarding their economies. </a:t>
            </a:r>
            <a:endParaRPr sz="1800" dirty="0">
              <a:solidFill>
                <a:schemeClr val="dk1"/>
              </a:solidFill>
              <a:latin typeface="Times New Roman"/>
              <a:ea typeface="Times New Roman"/>
              <a:cs typeface="Times New Roman"/>
              <a:sym typeface="Times New Roman"/>
            </a:endParaRPr>
          </a:p>
        </p:txBody>
      </p:sp>
      <p:pic>
        <p:nvPicPr>
          <p:cNvPr id="191" name="Google Shape;191;p23" descr="C:\Users\marlyn\Downloads\blue-border-md.png"/>
          <p:cNvPicPr preferRelativeResize="0"/>
          <p:nvPr/>
        </p:nvPicPr>
        <p:blipFill rotWithShape="1">
          <a:blip r:embed="rId3">
            <a:alphaModFix/>
          </a:blip>
          <a:srcRect/>
          <a:stretch/>
        </p:blipFill>
        <p:spPr>
          <a:xfrm>
            <a:off x="2" y="0"/>
            <a:ext cx="1066799" cy="1211262"/>
          </a:xfrm>
          <a:prstGeom prst="rect">
            <a:avLst/>
          </a:prstGeom>
          <a:noFill/>
          <a:ln>
            <a:noFill/>
          </a:ln>
        </p:spPr>
      </p:pic>
      <p:pic>
        <p:nvPicPr>
          <p:cNvPr id="192" name="Google Shape;192;p23"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93" name="Google Shape;193;p23" descr="C:\Users\marlyn\Downloads\blue-border-md.png"/>
          <p:cNvPicPr preferRelativeResize="0"/>
          <p:nvPr/>
        </p:nvPicPr>
        <p:blipFill rotWithShape="1">
          <a:blip r:embed="rId3">
            <a:alphaModFix/>
          </a:blip>
          <a:srcRect/>
          <a:stretch/>
        </p:blipFill>
        <p:spPr>
          <a:xfrm rot="-5400000">
            <a:off x="-186531" y="5833270"/>
            <a:ext cx="1211262" cy="838200"/>
          </a:xfrm>
          <a:prstGeom prst="rect">
            <a:avLst/>
          </a:prstGeom>
          <a:noFill/>
          <a:ln>
            <a:noFill/>
          </a:ln>
        </p:spPr>
      </p:pic>
      <p:pic>
        <p:nvPicPr>
          <p:cNvPr id="194" name="Google Shape;194;p23"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4"/>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B0F0"/>
              </a:buClr>
              <a:buSzPts val="1700"/>
              <a:buNone/>
            </a:pPr>
            <a:r>
              <a:rPr lang="en-US" sz="1700" b="1" dirty="0">
                <a:solidFill>
                  <a:srgbClr val="00B0F0"/>
                </a:solidFill>
                <a:latin typeface="Times New Roman"/>
                <a:ea typeface="Times New Roman"/>
                <a:cs typeface="Times New Roman"/>
                <a:sym typeface="Times New Roman"/>
              </a:rPr>
              <a:t>Explanation of the Problem</a:t>
            </a:r>
            <a:endParaRPr sz="1700" dirty="0">
              <a:solidFill>
                <a:srgbClr val="00B0F0"/>
              </a:solidFill>
              <a:latin typeface="Times New Roman"/>
              <a:ea typeface="Times New Roman"/>
              <a:cs typeface="Times New Roman"/>
              <a:sym typeface="Times New Roman"/>
            </a:endParaRPr>
          </a:p>
          <a:p>
            <a:pPr marL="0" lvl="0" indent="0" algn="l" rtl="0">
              <a:lnSpc>
                <a:spcPct val="100000"/>
              </a:lnSpc>
              <a:spcBef>
                <a:spcPts val="240"/>
              </a:spcBef>
              <a:spcAft>
                <a:spcPts val="0"/>
              </a:spcAft>
              <a:buClr>
                <a:srgbClr val="888888"/>
              </a:buClr>
              <a:buSzPts val="1200"/>
              <a:buNone/>
            </a:pPr>
            <a:endParaRPr sz="12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Font typeface="Arial"/>
              <a:buNone/>
            </a:pPr>
            <a:r>
              <a:rPr lang="en-US" sz="1700" dirty="0">
                <a:solidFill>
                  <a:schemeClr val="dk1"/>
                </a:solidFill>
                <a:latin typeface="Times New Roman"/>
                <a:ea typeface="Times New Roman"/>
                <a:cs typeface="Times New Roman"/>
                <a:sym typeface="Times New Roman"/>
              </a:rPr>
              <a:t>In the past millennia, the world has seen a few major global financial crisis. The first major global financial crisis was seen in the 1930’s during the Great Depression which started in the United States of America and had ripples globally. In the 1920’s the American economy expanded rapidly. This period known as the Roaring Twenties due to rapid industrialization and economic development. As a result, the financial sector also expanded rapidly with its peak in 1929. In 1929 the stock market crashed due to high rates of speculations leaving the New York Stock Exchange in panic. This resulted in increases unemployment, poverty, increased public debt, low production and overall economic decline. This had ripple effects globally. This resulted in the reform of the global financial system spearheaded by John Maynard Keynes to establish the Bretton Woods system. </a:t>
            </a:r>
            <a:endParaRPr sz="17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Font typeface="Arial"/>
              <a:buNone/>
            </a:pPr>
            <a:r>
              <a:rPr lang="en-US" sz="1700" dirty="0">
                <a:solidFill>
                  <a:schemeClr val="dk1"/>
                </a:solidFill>
                <a:latin typeface="Times New Roman"/>
                <a:ea typeface="Times New Roman"/>
                <a:cs typeface="Times New Roman"/>
                <a:sym typeface="Times New Roman"/>
              </a:rPr>
              <a:t>Ever since the world has seen various other global financial crises. In the 1970’s President Nixon of the United States of America prioritized American economy led to the famous Nixon Socks. This sent the world in to a financial crisis. The dollar was devalued immensely, enormous speculations against the Dollar, increased inflation and stagflation. </a:t>
            </a:r>
            <a:endParaRPr sz="17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700" dirty="0">
                <a:solidFill>
                  <a:schemeClr val="dk1"/>
                </a:solidFill>
                <a:latin typeface="Times New Roman"/>
                <a:ea typeface="Times New Roman"/>
                <a:cs typeface="Times New Roman"/>
                <a:sym typeface="Times New Roman"/>
              </a:rPr>
              <a:t>In the summer of 2007, it became apparent that the world was doomed for another major financial crisis. This is due to the availability of cheap credit and interconnectedness of national financial systems. Many banks started to utilize emergency measures to tackle the matter. The inter-bank market to kept money flowing from one economy to another froze. Attempts to control the crisis failed. The collapse of the </a:t>
            </a:r>
            <a:r>
              <a:rPr lang="en-US" sz="1700" dirty="0">
                <a:solidFill>
                  <a:srgbClr val="111111"/>
                </a:solidFill>
                <a:highlight>
                  <a:srgbClr val="FFFFFF"/>
                </a:highlight>
                <a:latin typeface="Times New Roman"/>
                <a:ea typeface="Times New Roman"/>
                <a:cs typeface="Times New Roman"/>
                <a:sym typeface="Times New Roman"/>
              </a:rPr>
              <a:t> Wall Street bank Lehman Brothers in September was the biggest bankruptcy in the American history. This lead major economic decline. </a:t>
            </a:r>
            <a:endParaRPr sz="1700" dirty="0">
              <a:solidFill>
                <a:srgbClr val="111111"/>
              </a:solidFill>
              <a:highlight>
                <a:srgbClr val="FFFFFF"/>
              </a:highlight>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Font typeface="Arial"/>
              <a:buNone/>
            </a:pPr>
            <a:r>
              <a:rPr lang="en-US" sz="1800" dirty="0">
                <a:solidFill>
                  <a:schemeClr val="dk1"/>
                </a:solidFill>
                <a:latin typeface="Times New Roman"/>
                <a:ea typeface="Times New Roman"/>
                <a:cs typeface="Times New Roman"/>
                <a:sym typeface="Times New Roman"/>
              </a:rPr>
              <a:t> </a:t>
            </a:r>
            <a:endParaRPr sz="1200" dirty="0">
              <a:solidFill>
                <a:schemeClr val="dk1"/>
              </a:solidFill>
              <a:latin typeface="Times New Roman"/>
              <a:ea typeface="Times New Roman"/>
              <a:cs typeface="Times New Roman"/>
              <a:sym typeface="Times New Roman"/>
            </a:endParaRPr>
          </a:p>
        </p:txBody>
      </p:sp>
      <p:pic>
        <p:nvPicPr>
          <p:cNvPr id="201" name="Google Shape;201;p24"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202" name="Google Shape;202;p24"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203" name="Google Shape;203;p24" descr="C:\Users\marlyn\Downloads\blue-border-md.png"/>
          <p:cNvPicPr preferRelativeResize="0"/>
          <p:nvPr/>
        </p:nvPicPr>
        <p:blipFill rotWithShape="1">
          <a:blip r:embed="rId3">
            <a:alphaModFix/>
          </a:blip>
          <a:srcRect/>
          <a:stretch/>
        </p:blipFill>
        <p:spPr>
          <a:xfrm rot="-5400000">
            <a:off x="-148430" y="5795168"/>
            <a:ext cx="1211262" cy="914403"/>
          </a:xfrm>
          <a:prstGeom prst="rect">
            <a:avLst/>
          </a:prstGeom>
          <a:noFill/>
          <a:ln>
            <a:noFill/>
          </a:ln>
        </p:spPr>
      </p:pic>
      <p:pic>
        <p:nvPicPr>
          <p:cNvPr id="204" name="Google Shape;204;p24"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5"/>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B0F0"/>
              </a:buClr>
              <a:buSzPts val="1700"/>
              <a:buNone/>
            </a:pPr>
            <a:r>
              <a:rPr lang="en-US" sz="1700" b="1" dirty="0">
                <a:solidFill>
                  <a:srgbClr val="00B0F0"/>
                </a:solidFill>
                <a:latin typeface="Times New Roman"/>
                <a:ea typeface="Times New Roman"/>
                <a:cs typeface="Times New Roman"/>
                <a:sym typeface="Times New Roman"/>
              </a:rPr>
              <a:t>Explanation of the Problem</a:t>
            </a:r>
            <a:endParaRPr sz="1700" dirty="0">
              <a:solidFill>
                <a:srgbClr val="00B0F0"/>
              </a:solidFill>
              <a:latin typeface="Times New Roman"/>
              <a:ea typeface="Times New Roman"/>
              <a:cs typeface="Times New Roman"/>
              <a:sym typeface="Times New Roman"/>
            </a:endParaRPr>
          </a:p>
          <a:p>
            <a:pPr marL="0" lvl="0" indent="0" algn="l" rtl="0">
              <a:lnSpc>
                <a:spcPct val="100000"/>
              </a:lnSpc>
              <a:spcBef>
                <a:spcPts val="240"/>
              </a:spcBef>
              <a:spcAft>
                <a:spcPts val="0"/>
              </a:spcAft>
              <a:buClr>
                <a:srgbClr val="888888"/>
              </a:buClr>
              <a:buSzPts val="1200"/>
              <a:buNone/>
            </a:pPr>
            <a:endParaRPr sz="18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Font typeface="Arial"/>
              <a:buNone/>
            </a:pPr>
            <a:r>
              <a:rPr lang="en-US" sz="1800" dirty="0">
                <a:solidFill>
                  <a:srgbClr val="111111"/>
                </a:solidFill>
                <a:highlight>
                  <a:srgbClr val="FFFFFF"/>
                </a:highlight>
                <a:latin typeface="Times New Roman"/>
                <a:ea typeface="Times New Roman"/>
                <a:cs typeface="Times New Roman"/>
                <a:sym typeface="Times New Roman"/>
              </a:rPr>
              <a:t>In March of 2020, the pandemic gripped world, the world saw a financial crisis like no other. It is arguably the worst financial crisis every seen in the post industrialized era. On March 3rd, 2020, the American Federal Reserve increased interest cuts by 1%, the first of its emergency moves since 2008. Simultaneously as the infections increased in Italy and lockdowns made stricter the global oil prices plummeted. Surprisingly, investors started to sell Treasury Bonds, one of the safest investments out there. This resulted in temporary increase in money supply. The crisis worsened and had ripple effects across the world.</a:t>
            </a:r>
          </a:p>
          <a:p>
            <a:pPr marL="0" lvl="0" indent="0" algn="l" rtl="0">
              <a:spcBef>
                <a:spcPts val="360"/>
              </a:spcBef>
              <a:spcAft>
                <a:spcPts val="0"/>
              </a:spcAft>
              <a:buClr>
                <a:schemeClr val="dk1"/>
              </a:buClr>
              <a:buSzPts val="1800"/>
              <a:buFont typeface="Arial"/>
              <a:buNone/>
            </a:pPr>
            <a:r>
              <a:rPr lang="en-US" sz="1800" dirty="0">
                <a:solidFill>
                  <a:srgbClr val="111111"/>
                </a:solidFill>
                <a:highlight>
                  <a:srgbClr val="FFFFFF"/>
                </a:highlight>
                <a:latin typeface="Times New Roman"/>
                <a:ea typeface="Times New Roman"/>
                <a:cs typeface="Times New Roman"/>
                <a:sym typeface="Times New Roman"/>
              </a:rPr>
              <a:t>All these global financial crises built up overtime. It was a result of ignoring various issues and failure to reform the system in place. All these crises have had some relation to reckless speculation in the financial markets on a large scale leading to its collapse and economic downfall globally. United States of America has always been involved and majorly affected by these crises due to its great influence and interconnectedness to the global financial markets. </a:t>
            </a:r>
            <a:endParaRPr sz="1800" dirty="0">
              <a:solidFill>
                <a:srgbClr val="111111"/>
              </a:solidFill>
              <a:highlight>
                <a:srgbClr val="FFFFFF"/>
              </a:highlight>
              <a:latin typeface="Times New Roman"/>
              <a:ea typeface="Times New Roman"/>
              <a:cs typeface="Times New Roman"/>
              <a:sym typeface="Times New Roman"/>
            </a:endParaRPr>
          </a:p>
          <a:p>
            <a:pPr marL="0" lvl="0" indent="0" algn="l" rtl="0">
              <a:lnSpc>
                <a:spcPct val="100000"/>
              </a:lnSpc>
              <a:spcBef>
                <a:spcPts val="240"/>
              </a:spcBef>
              <a:spcAft>
                <a:spcPts val="0"/>
              </a:spcAft>
              <a:buClr>
                <a:srgbClr val="888888"/>
              </a:buClr>
              <a:buSzPts val="1200"/>
              <a:buNone/>
            </a:pPr>
            <a:endParaRPr sz="1200" dirty="0">
              <a:solidFill>
                <a:schemeClr val="dk1"/>
              </a:solidFill>
              <a:latin typeface="Times New Roman"/>
              <a:ea typeface="Times New Roman"/>
              <a:cs typeface="Times New Roman"/>
              <a:sym typeface="Times New Roman"/>
            </a:endParaRPr>
          </a:p>
        </p:txBody>
      </p:sp>
      <p:pic>
        <p:nvPicPr>
          <p:cNvPr id="211" name="Google Shape;211;p25"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212" name="Google Shape;212;p25"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213" name="Google Shape;213;p25" descr="C:\Users\marlyn\Downloads\blue-border-md.png"/>
          <p:cNvPicPr preferRelativeResize="0"/>
          <p:nvPr/>
        </p:nvPicPr>
        <p:blipFill rotWithShape="1">
          <a:blip r:embed="rId3">
            <a:alphaModFix/>
          </a:blip>
          <a:srcRect/>
          <a:stretch/>
        </p:blipFill>
        <p:spPr>
          <a:xfrm rot="-5400000">
            <a:off x="-148430" y="5795168"/>
            <a:ext cx="1211262" cy="914403"/>
          </a:xfrm>
          <a:prstGeom prst="rect">
            <a:avLst/>
          </a:prstGeom>
          <a:noFill/>
          <a:ln>
            <a:noFill/>
          </a:ln>
        </p:spPr>
      </p:pic>
      <p:pic>
        <p:nvPicPr>
          <p:cNvPr id="214" name="Google Shape;214;p25"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6"/>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B0F0"/>
              </a:buClr>
              <a:buSzPts val="1800"/>
              <a:buNone/>
            </a:pPr>
            <a:r>
              <a:rPr lang="en-US" sz="1800" b="1" dirty="0">
                <a:solidFill>
                  <a:srgbClr val="00B0F0"/>
                </a:solidFill>
                <a:latin typeface="Times New Roman"/>
                <a:ea typeface="Times New Roman"/>
                <a:cs typeface="Times New Roman"/>
                <a:sym typeface="Times New Roman"/>
              </a:rPr>
              <a:t>Focus of the Debate</a:t>
            </a:r>
            <a:endParaRPr sz="1800" dirty="0">
              <a:solidFill>
                <a:srgbClr val="00B0F0"/>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rgbClr val="00B0F0"/>
              </a:buClr>
              <a:buSzPts val="1800"/>
              <a:buNone/>
            </a:pPr>
            <a:r>
              <a:rPr lang="en-US" sz="1800" dirty="0">
                <a:solidFill>
                  <a:srgbClr val="00B0F0"/>
                </a:solidFill>
                <a:latin typeface="Times New Roman"/>
                <a:ea typeface="Times New Roman"/>
                <a:cs typeface="Times New Roman"/>
                <a:sym typeface="Times New Roman"/>
              </a:rPr>
              <a:t> </a:t>
            </a:r>
            <a:endParaRPr dirty="0"/>
          </a:p>
          <a:p>
            <a:pPr marL="0" lvl="0" indent="0" algn="l" rtl="0">
              <a:lnSpc>
                <a:spcPct val="100000"/>
              </a:lnSpc>
              <a:spcBef>
                <a:spcPts val="360"/>
              </a:spcBef>
              <a:spcAft>
                <a:spcPts val="0"/>
              </a:spcAft>
              <a:buClr>
                <a:srgbClr val="888888"/>
              </a:buClr>
              <a:buSzPts val="1800"/>
              <a:buNone/>
            </a:pPr>
            <a:r>
              <a:rPr lang="en-US" sz="1700" b="1" u="sng" dirty="0">
                <a:solidFill>
                  <a:schemeClr val="dk1"/>
                </a:solidFill>
                <a:latin typeface="Times New Roman"/>
                <a:ea typeface="Times New Roman"/>
                <a:cs typeface="Times New Roman"/>
                <a:sym typeface="Times New Roman"/>
              </a:rPr>
              <a:t>Impact of increased digitalization on vulnerabilities of the international financial markets</a:t>
            </a:r>
            <a:endParaRPr sz="1700" b="1" u="sng"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rgbClr val="888888"/>
              </a:buClr>
              <a:buSzPts val="1800"/>
              <a:buNone/>
            </a:pPr>
            <a:r>
              <a:rPr lang="en-US" sz="1700" dirty="0">
                <a:solidFill>
                  <a:schemeClr val="dk1"/>
                </a:solidFill>
                <a:latin typeface="Times New Roman"/>
                <a:ea typeface="Times New Roman"/>
                <a:cs typeface="Times New Roman"/>
                <a:sym typeface="Times New Roman"/>
              </a:rPr>
              <a:t>In today’s interconnected world, digitalization has been seen in every sector. The financial sector has become more accessible through means such as digital financing. As a result, this has led to the expansion of digital economies. Due to the interconnected nature of digitized economies, there is increased vulnerabilities. Vulnerabilities and turmoil in one economy can majorly impact another economy. The current financial system is not equipped to address the concerns of increased digitalization of the economy and financial sector. In order to prevent another global financial crisis, the current system needs to be adapted and reformed to address these concerns.</a:t>
            </a:r>
            <a:endParaRPr sz="17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rgbClr val="888888"/>
              </a:buClr>
              <a:buSzPts val="1800"/>
              <a:buNone/>
            </a:pPr>
            <a:r>
              <a:rPr lang="en-US" sz="1700" b="1" u="sng" dirty="0">
                <a:solidFill>
                  <a:schemeClr val="dk1"/>
                </a:solidFill>
                <a:latin typeface="Times New Roman"/>
                <a:ea typeface="Times New Roman"/>
                <a:cs typeface="Times New Roman"/>
                <a:sym typeface="Times New Roman"/>
              </a:rPr>
              <a:t>Role of government in the financial sector</a:t>
            </a:r>
            <a:endParaRPr sz="1700" b="1" u="sng"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rgbClr val="888888"/>
              </a:buClr>
              <a:buSzPts val="1800"/>
              <a:buNone/>
            </a:pPr>
            <a:r>
              <a:rPr lang="en-US" sz="1700" dirty="0">
                <a:solidFill>
                  <a:schemeClr val="dk1"/>
                </a:solidFill>
                <a:latin typeface="Times New Roman"/>
                <a:ea typeface="Times New Roman"/>
                <a:cs typeface="Times New Roman"/>
                <a:sym typeface="Times New Roman"/>
              </a:rPr>
              <a:t>The degree of involvement of governments in the financial sector has been a conundrum for countries around the world. On one hand governments are needed to formulate policies and legislations to enable economic growth whilst safeguarding from overreach and vulnerabilities of the economy. But, on the other hand, government involvement can slow down economic growth. There is also a global trend of distrust in institutions due to their failure in maintaining stability and increased corruption. The challenge is how to balance the role of governments in such a manner that allows economic growth whilst having proper legislations in place to safeguard and strengthen the economy. This would play an important role in preventing another global financial crisis. </a:t>
            </a:r>
            <a:endParaRPr sz="1700" dirty="0">
              <a:solidFill>
                <a:schemeClr val="dk1"/>
              </a:solidFill>
              <a:latin typeface="Times New Roman"/>
              <a:ea typeface="Times New Roman"/>
              <a:cs typeface="Times New Roman"/>
              <a:sym typeface="Times New Roman"/>
            </a:endParaRPr>
          </a:p>
        </p:txBody>
      </p:sp>
      <p:pic>
        <p:nvPicPr>
          <p:cNvPr id="221" name="Google Shape;221;p26"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222" name="Google Shape;222;p26"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223" name="Google Shape;223;p26"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224" name="Google Shape;224;p26"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27"/>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dk1"/>
              </a:buClr>
              <a:buSzPts val="1900"/>
              <a:buNone/>
            </a:pPr>
            <a:r>
              <a:rPr lang="en-US" sz="1900">
                <a:solidFill>
                  <a:schemeClr val="dk1"/>
                </a:solidFill>
                <a:latin typeface="Times New Roman"/>
                <a:ea typeface="Times New Roman"/>
                <a:cs typeface="Times New Roman"/>
                <a:sym typeface="Times New Roman"/>
              </a:rPr>
              <a:t> </a:t>
            </a:r>
            <a:r>
              <a:rPr lang="en-US" sz="1900" b="1">
                <a:solidFill>
                  <a:srgbClr val="00B0F0"/>
                </a:solidFill>
                <a:latin typeface="Times New Roman"/>
                <a:ea typeface="Times New Roman"/>
                <a:cs typeface="Times New Roman"/>
                <a:sym typeface="Times New Roman"/>
              </a:rPr>
              <a:t>Questions to Consider</a:t>
            </a:r>
            <a:endParaRPr sz="1900">
              <a:solidFill>
                <a:srgbClr val="00B0F0"/>
              </a:solidFill>
              <a:latin typeface="Times New Roman"/>
              <a:ea typeface="Times New Roman"/>
              <a:cs typeface="Times New Roman"/>
              <a:sym typeface="Times New Roman"/>
            </a:endParaRPr>
          </a:p>
          <a:p>
            <a:pPr marL="228600" lvl="0" indent="-228600" algn="l" rtl="0">
              <a:lnSpc>
                <a:spcPct val="100000"/>
              </a:lnSpc>
              <a:spcBef>
                <a:spcPts val="380"/>
              </a:spcBef>
              <a:spcAft>
                <a:spcPts val="0"/>
              </a:spcAft>
              <a:buClr>
                <a:srgbClr val="888888"/>
              </a:buClr>
              <a:buSzPts val="1900"/>
              <a:buNone/>
            </a:pP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380"/>
              </a:spcBef>
              <a:spcAft>
                <a:spcPts val="0"/>
              </a:spcAft>
              <a:buClr>
                <a:schemeClr val="dk1"/>
              </a:buClr>
              <a:buSzPts val="1900"/>
              <a:buFont typeface="Times New Roman"/>
              <a:buAutoNum type="arabicPeriod"/>
            </a:pPr>
            <a:r>
              <a:rPr lang="en-US" sz="1900">
                <a:solidFill>
                  <a:schemeClr val="dk1"/>
                </a:solidFill>
                <a:latin typeface="Times New Roman"/>
                <a:ea typeface="Times New Roman"/>
                <a:cs typeface="Times New Roman"/>
                <a:sym typeface="Times New Roman"/>
              </a:rPr>
              <a:t>What measures can be taken to increase the stability of the International Financial System?</a:t>
            </a: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0"/>
              </a:spcBef>
              <a:spcAft>
                <a:spcPts val="0"/>
              </a:spcAft>
              <a:buClr>
                <a:schemeClr val="dk1"/>
              </a:buClr>
              <a:buSzPts val="1900"/>
              <a:buFont typeface="Times New Roman"/>
              <a:buAutoNum type="arabicPeriod"/>
            </a:pPr>
            <a:r>
              <a:rPr lang="en-US" sz="1900">
                <a:solidFill>
                  <a:schemeClr val="dk1"/>
                </a:solidFill>
                <a:latin typeface="Times New Roman"/>
                <a:ea typeface="Times New Roman"/>
                <a:cs typeface="Times New Roman"/>
                <a:sym typeface="Times New Roman"/>
              </a:rPr>
              <a:t>What role do countries and Intergovernmental organizations play in preventing another financial crisis?</a:t>
            </a: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0"/>
              </a:spcBef>
              <a:spcAft>
                <a:spcPts val="0"/>
              </a:spcAft>
              <a:buClr>
                <a:schemeClr val="dk1"/>
              </a:buClr>
              <a:buSzPts val="1900"/>
              <a:buFont typeface="Times New Roman"/>
              <a:buAutoNum type="arabicPeriod"/>
            </a:pPr>
            <a:r>
              <a:rPr lang="en-US" sz="1900">
                <a:solidFill>
                  <a:schemeClr val="dk1"/>
                </a:solidFill>
                <a:latin typeface="Times New Roman"/>
                <a:ea typeface="Times New Roman"/>
                <a:cs typeface="Times New Roman"/>
                <a:sym typeface="Times New Roman"/>
              </a:rPr>
              <a:t>Does the international financial system need to be reformed, if so how? </a:t>
            </a: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0"/>
              </a:spcBef>
              <a:spcAft>
                <a:spcPts val="0"/>
              </a:spcAft>
              <a:buClr>
                <a:schemeClr val="dk1"/>
              </a:buClr>
              <a:buSzPts val="1900"/>
              <a:buFont typeface="Times New Roman"/>
              <a:buAutoNum type="arabicPeriod"/>
            </a:pPr>
            <a:r>
              <a:rPr lang="en-US" sz="1900">
                <a:solidFill>
                  <a:schemeClr val="dk1"/>
                </a:solidFill>
                <a:latin typeface="Times New Roman"/>
                <a:ea typeface="Times New Roman"/>
                <a:cs typeface="Times New Roman"/>
                <a:sym typeface="Times New Roman"/>
              </a:rPr>
              <a:t>What role does international trade disputes have on the international financial system?</a:t>
            </a: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0"/>
              </a:spcBef>
              <a:spcAft>
                <a:spcPts val="0"/>
              </a:spcAft>
              <a:buClr>
                <a:schemeClr val="dk1"/>
              </a:buClr>
              <a:buSzPts val="1900"/>
              <a:buFont typeface="Times New Roman"/>
              <a:buAutoNum type="arabicPeriod"/>
            </a:pPr>
            <a:r>
              <a:rPr lang="en-US" sz="1900">
                <a:solidFill>
                  <a:schemeClr val="dk1"/>
                </a:solidFill>
                <a:latin typeface="Times New Roman"/>
                <a:ea typeface="Times New Roman"/>
                <a:cs typeface="Times New Roman"/>
                <a:sym typeface="Times New Roman"/>
              </a:rPr>
              <a:t>What would be the social and political impact of the downfall of the international financial system?</a:t>
            </a: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0"/>
              </a:spcBef>
              <a:spcAft>
                <a:spcPts val="0"/>
              </a:spcAft>
              <a:buClr>
                <a:schemeClr val="dk1"/>
              </a:buClr>
              <a:buSzPts val="1900"/>
              <a:buFont typeface="Times New Roman"/>
              <a:buAutoNum type="arabicPeriod"/>
            </a:pPr>
            <a:r>
              <a:rPr lang="en-US" sz="1900">
                <a:solidFill>
                  <a:schemeClr val="dk1"/>
                </a:solidFill>
                <a:latin typeface="Times New Roman"/>
                <a:ea typeface="Times New Roman"/>
                <a:cs typeface="Times New Roman"/>
                <a:sym typeface="Times New Roman"/>
              </a:rPr>
              <a:t>What are the national policies in your country to safeguard the national financial system?</a:t>
            </a: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0"/>
              </a:spcBef>
              <a:spcAft>
                <a:spcPts val="0"/>
              </a:spcAft>
              <a:buClr>
                <a:schemeClr val="dk1"/>
              </a:buClr>
              <a:buSzPts val="1900"/>
              <a:buFont typeface="Times New Roman"/>
              <a:buAutoNum type="arabicPeriod"/>
            </a:pPr>
            <a:r>
              <a:rPr lang="en-US" sz="1900">
                <a:solidFill>
                  <a:schemeClr val="dk1"/>
                </a:solidFill>
                <a:latin typeface="Times New Roman"/>
                <a:ea typeface="Times New Roman"/>
                <a:cs typeface="Times New Roman"/>
                <a:sym typeface="Times New Roman"/>
              </a:rPr>
              <a:t>What degrees of dependency should countries have on each other’s financial systems?</a:t>
            </a: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0"/>
              </a:spcBef>
              <a:spcAft>
                <a:spcPts val="0"/>
              </a:spcAft>
              <a:buClr>
                <a:schemeClr val="dk1"/>
              </a:buClr>
              <a:buSzPts val="1900"/>
              <a:buFont typeface="Times New Roman"/>
              <a:buAutoNum type="arabicPeriod"/>
            </a:pPr>
            <a:r>
              <a:rPr lang="en-US" sz="1900">
                <a:solidFill>
                  <a:schemeClr val="dk1"/>
                </a:solidFill>
                <a:latin typeface="Times New Roman"/>
                <a:ea typeface="Times New Roman"/>
                <a:cs typeface="Times New Roman"/>
                <a:sym typeface="Times New Roman"/>
              </a:rPr>
              <a:t>What is the impact of Money Laundering on the financial market?</a:t>
            </a: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0"/>
              </a:spcBef>
              <a:spcAft>
                <a:spcPts val="0"/>
              </a:spcAft>
              <a:buClr>
                <a:schemeClr val="dk1"/>
              </a:buClr>
              <a:buSzPts val="1900"/>
              <a:buFont typeface="Times New Roman"/>
              <a:buAutoNum type="arabicPeriod"/>
            </a:pPr>
            <a:r>
              <a:rPr lang="en-US" sz="1900">
                <a:solidFill>
                  <a:schemeClr val="dk1"/>
                </a:solidFill>
                <a:latin typeface="Times New Roman"/>
                <a:ea typeface="Times New Roman"/>
                <a:cs typeface="Times New Roman"/>
                <a:sym typeface="Times New Roman"/>
              </a:rPr>
              <a:t>What measures can be put in place to be better prepared to handle a financial crisis?</a:t>
            </a:r>
            <a:endParaRPr sz="1900">
              <a:solidFill>
                <a:schemeClr val="dk1"/>
              </a:solidFill>
              <a:latin typeface="Times New Roman"/>
              <a:ea typeface="Times New Roman"/>
              <a:cs typeface="Times New Roman"/>
              <a:sym typeface="Times New Roman"/>
            </a:endParaRPr>
          </a:p>
          <a:p>
            <a:pPr marL="457200" lvl="0" indent="-349250" algn="l" rtl="0">
              <a:lnSpc>
                <a:spcPct val="100000"/>
              </a:lnSpc>
              <a:spcBef>
                <a:spcPts val="0"/>
              </a:spcBef>
              <a:spcAft>
                <a:spcPts val="0"/>
              </a:spcAft>
              <a:buClr>
                <a:schemeClr val="dk1"/>
              </a:buClr>
              <a:buSzPts val="1900"/>
              <a:buFont typeface="Times New Roman"/>
              <a:buAutoNum type="arabicPeriod"/>
            </a:pPr>
            <a:endParaRPr sz="1900">
              <a:solidFill>
                <a:schemeClr val="dk1"/>
              </a:solidFill>
              <a:latin typeface="Times New Roman"/>
              <a:ea typeface="Times New Roman"/>
              <a:cs typeface="Times New Roman"/>
              <a:sym typeface="Times New Roman"/>
            </a:endParaRPr>
          </a:p>
        </p:txBody>
      </p:sp>
      <p:pic>
        <p:nvPicPr>
          <p:cNvPr id="231" name="Google Shape;231;p27"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232" name="Google Shape;232;p27"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233" name="Google Shape;233;p27"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234" name="Google Shape;234;p27"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8"/>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B0F0"/>
              </a:buClr>
              <a:buSzPts val="3200"/>
              <a:buNone/>
            </a:pPr>
            <a:r>
              <a:rPr lang="en-US" b="1">
                <a:solidFill>
                  <a:srgbClr val="00B0F0"/>
                </a:solidFill>
                <a:latin typeface="Times New Roman"/>
                <a:ea typeface="Times New Roman"/>
                <a:cs typeface="Times New Roman"/>
                <a:sym typeface="Times New Roman"/>
              </a:rPr>
              <a:t>Recommended Readings &amp; Bibliography</a:t>
            </a:r>
            <a:endParaRPr>
              <a:solidFill>
                <a:srgbClr val="00B0F0"/>
              </a:solidFill>
              <a:latin typeface="Times New Roman"/>
              <a:ea typeface="Times New Roman"/>
              <a:cs typeface="Times New Roman"/>
              <a:sym typeface="Times New Roman"/>
            </a:endParaRPr>
          </a:p>
          <a:p>
            <a:pPr marL="0" lvl="0" indent="0" algn="l" rtl="0">
              <a:lnSpc>
                <a:spcPct val="100000"/>
              </a:lnSpc>
              <a:spcBef>
                <a:spcPts val="240"/>
              </a:spcBef>
              <a:spcAft>
                <a:spcPts val="0"/>
              </a:spcAft>
              <a:buClr>
                <a:srgbClr val="888888"/>
              </a:buClr>
              <a:buSzPts val="1200"/>
              <a:buNone/>
            </a:pPr>
            <a:endParaRPr sz="1200">
              <a:solidFill>
                <a:schemeClr val="dk1"/>
              </a:solidFill>
              <a:latin typeface="Times New Roman"/>
              <a:ea typeface="Times New Roman"/>
              <a:cs typeface="Times New Roman"/>
              <a:sym typeface="Times New Roman"/>
            </a:endParaRPr>
          </a:p>
          <a:p>
            <a:pPr marL="457200" lvl="0" indent="-355600" algn="l" rtl="0">
              <a:lnSpc>
                <a:spcPct val="100000"/>
              </a:lnSpc>
              <a:spcBef>
                <a:spcPts val="24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3"/>
              </a:rPr>
              <a:t>https://www.history.com/topics/great-depression/great-depression-history</a:t>
            </a:r>
            <a:endParaRPr sz="2000">
              <a:solidFill>
                <a:schemeClr val="dk1"/>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4"/>
              </a:rPr>
              <a:t>https://www.investopedia.com/terms/n/nixon-shock.asp#:~:text=The%20Nixon%20Shock%20was%20an,of%20U.S.%20dollars%20into%20gold</a:t>
            </a:r>
            <a:r>
              <a:rPr lang="en-US" sz="2000">
                <a:solidFill>
                  <a:schemeClr val="dk1"/>
                </a:solidFill>
                <a:latin typeface="Times New Roman"/>
                <a:ea typeface="Times New Roman"/>
                <a:cs typeface="Times New Roman"/>
                <a:sym typeface="Times New Roman"/>
              </a:rPr>
              <a:t>.</a:t>
            </a:r>
            <a:endParaRPr sz="2000">
              <a:solidFill>
                <a:schemeClr val="dk1"/>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5"/>
              </a:rPr>
              <a:t>https://www.investopedia.com/articles/economics/09/financial-crisis-review.asp</a:t>
            </a:r>
            <a:endParaRPr sz="2000">
              <a:solidFill>
                <a:schemeClr val="dk1"/>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6"/>
              </a:rPr>
              <a:t>https://www.nytimes.com/2021/03/16/business/economy/fed-2020-financial-crisis-covid.html</a:t>
            </a:r>
            <a:endParaRPr sz="2000">
              <a:solidFill>
                <a:schemeClr val="dk1"/>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7"/>
              </a:rPr>
              <a:t>https://www.ek-inst.ukim.edu.mk/wp-content/uploads/2020/07/THE-IMPACT-OF-DIGITIZATION-ON-FINANCIAL-MARKETS-AND-THEIR-TENDENCY-ON-GLOBAL-GROWTH.pdf</a:t>
            </a:r>
            <a:r>
              <a:rPr lang="en-US" sz="2000">
                <a:solidFill>
                  <a:schemeClr val="dk1"/>
                </a:solidFill>
                <a:latin typeface="Times New Roman"/>
                <a:ea typeface="Times New Roman"/>
                <a:cs typeface="Times New Roman"/>
                <a:sym typeface="Times New Roman"/>
              </a:rPr>
              <a:t> </a:t>
            </a:r>
            <a:endParaRPr sz="2000">
              <a:solidFill>
                <a:schemeClr val="dk1"/>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8"/>
              </a:rPr>
              <a:t>https://blogs.worldbank.org/allaboutfinance/finance-growth-and-fragility-what-role-government</a:t>
            </a:r>
            <a:endParaRPr sz="2000">
              <a:solidFill>
                <a:schemeClr val="dk1"/>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9"/>
              </a:rPr>
              <a:t>https://www.worldbank.org/en/news/feature/2014/02/26/can-we-prevent-financial-crises</a:t>
            </a:r>
            <a:endParaRPr sz="2000">
              <a:solidFill>
                <a:schemeClr val="dk1"/>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10"/>
              </a:rPr>
              <a:t>https://www.weforum.org/agenda/2019/01/what-can-we-do-to-prevent-another-global-financial-crisis/</a:t>
            </a:r>
            <a:endParaRPr sz="2000">
              <a:solidFill>
                <a:schemeClr val="dk1"/>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11"/>
              </a:rPr>
              <a:t>https://papers.ssrn.com/sol3/papers.cfm?abstract_id=3881065</a:t>
            </a:r>
            <a:endParaRPr sz="2000">
              <a:solidFill>
                <a:schemeClr val="dk1"/>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chemeClr val="dk1"/>
              </a:buClr>
              <a:buSzPts val="2000"/>
              <a:buFont typeface="Times New Roman"/>
              <a:buAutoNum type="arabicPeriod"/>
            </a:pPr>
            <a:r>
              <a:rPr lang="en-US" sz="2000" u="sng">
                <a:solidFill>
                  <a:schemeClr val="hlink"/>
                </a:solidFill>
                <a:latin typeface="Times New Roman"/>
                <a:ea typeface="Times New Roman"/>
                <a:cs typeface="Times New Roman"/>
                <a:sym typeface="Times New Roman"/>
                <a:hlinkClick r:id="rId12"/>
              </a:rPr>
              <a:t>https://www.investopedia.com/terms/g/great-recession.asp</a:t>
            </a:r>
            <a:r>
              <a:rPr lang="en-US" sz="2000">
                <a:solidFill>
                  <a:schemeClr val="dk1"/>
                </a:solidFill>
                <a:latin typeface="Times New Roman"/>
                <a:ea typeface="Times New Roman"/>
                <a:cs typeface="Times New Roman"/>
                <a:sym typeface="Times New Roman"/>
              </a:rPr>
              <a:t> </a:t>
            </a:r>
            <a:endParaRPr sz="2000">
              <a:solidFill>
                <a:schemeClr val="dk1"/>
              </a:solidFill>
              <a:latin typeface="Times New Roman"/>
              <a:ea typeface="Times New Roman"/>
              <a:cs typeface="Times New Roman"/>
              <a:sym typeface="Times New Roman"/>
            </a:endParaRPr>
          </a:p>
          <a:p>
            <a:pPr marL="457200" lvl="0" indent="0" algn="l" rtl="0">
              <a:lnSpc>
                <a:spcPct val="100000"/>
              </a:lnSpc>
              <a:spcBef>
                <a:spcPts val="240"/>
              </a:spcBef>
              <a:spcAft>
                <a:spcPts val="0"/>
              </a:spcAft>
              <a:buNone/>
            </a:pPr>
            <a:endParaRPr sz="1600">
              <a:solidFill>
                <a:schemeClr val="dk1"/>
              </a:solidFill>
              <a:latin typeface="Times New Roman"/>
              <a:ea typeface="Times New Roman"/>
              <a:cs typeface="Times New Roman"/>
              <a:sym typeface="Times New Roman"/>
            </a:endParaRPr>
          </a:p>
        </p:txBody>
      </p:sp>
      <p:pic>
        <p:nvPicPr>
          <p:cNvPr id="241" name="Google Shape;241;p28" descr="C:\Users\marlyn\Downloads\blue-border-md.png"/>
          <p:cNvPicPr preferRelativeResize="0"/>
          <p:nvPr/>
        </p:nvPicPr>
        <p:blipFill rotWithShape="1">
          <a:blip r:embed="rId13">
            <a:alphaModFix/>
          </a:blip>
          <a:srcRect/>
          <a:stretch/>
        </p:blipFill>
        <p:spPr>
          <a:xfrm>
            <a:off x="2" y="0"/>
            <a:ext cx="1211263" cy="1211262"/>
          </a:xfrm>
          <a:prstGeom prst="rect">
            <a:avLst/>
          </a:prstGeom>
          <a:noFill/>
          <a:ln>
            <a:noFill/>
          </a:ln>
        </p:spPr>
      </p:pic>
      <p:pic>
        <p:nvPicPr>
          <p:cNvPr id="242" name="Google Shape;242;p28" descr="C:\Users\marlyn\Downloads\blue-border-md.png"/>
          <p:cNvPicPr preferRelativeResize="0"/>
          <p:nvPr/>
        </p:nvPicPr>
        <p:blipFill rotWithShape="1">
          <a:blip r:embed="rId13">
            <a:alphaModFix/>
          </a:blip>
          <a:srcRect/>
          <a:stretch/>
        </p:blipFill>
        <p:spPr>
          <a:xfrm rot="5400000">
            <a:off x="7932738" y="1"/>
            <a:ext cx="1211262" cy="1211263"/>
          </a:xfrm>
          <a:prstGeom prst="rect">
            <a:avLst/>
          </a:prstGeom>
          <a:noFill/>
          <a:ln>
            <a:noFill/>
          </a:ln>
        </p:spPr>
      </p:pic>
      <p:pic>
        <p:nvPicPr>
          <p:cNvPr id="243" name="Google Shape;243;p28" descr="C:\Users\marlyn\Downloads\blue-border-md.png"/>
          <p:cNvPicPr preferRelativeResize="0"/>
          <p:nvPr/>
        </p:nvPicPr>
        <p:blipFill rotWithShape="1">
          <a:blip r:embed="rId13">
            <a:alphaModFix/>
          </a:blip>
          <a:srcRect/>
          <a:stretch/>
        </p:blipFill>
        <p:spPr>
          <a:xfrm rot="-5400000">
            <a:off x="0" y="5646739"/>
            <a:ext cx="1211262" cy="1211263"/>
          </a:xfrm>
          <a:prstGeom prst="rect">
            <a:avLst/>
          </a:prstGeom>
          <a:noFill/>
          <a:ln>
            <a:noFill/>
          </a:ln>
        </p:spPr>
      </p:pic>
      <p:pic>
        <p:nvPicPr>
          <p:cNvPr id="244" name="Google Shape;244;p28" descr="C:\Users\marlyn\Downloads\blue-border-md.png"/>
          <p:cNvPicPr preferRelativeResize="0"/>
          <p:nvPr/>
        </p:nvPicPr>
        <p:blipFill rotWithShape="1">
          <a:blip r:embed="rId1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4"/>
          <p:cNvSpPr txBox="1">
            <a:spLocks noGrp="1"/>
          </p:cNvSpPr>
          <p:nvPr>
            <p:ph type="subTitle" idx="1"/>
          </p:nvPr>
        </p:nvSpPr>
        <p:spPr>
          <a:xfrm>
            <a:off x="685800" y="533400"/>
            <a:ext cx="7772400" cy="6019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000"/>
              <a:buNone/>
            </a:pPr>
            <a:r>
              <a:rPr lang="en-US" sz="2000" b="1" dirty="0">
                <a:solidFill>
                  <a:schemeClr val="dk1"/>
                </a:solidFill>
                <a:latin typeface="Times New Roman"/>
                <a:ea typeface="Times New Roman"/>
                <a:cs typeface="Times New Roman"/>
                <a:sym typeface="Times New Roman"/>
              </a:rPr>
              <a:t>Table of Contents</a:t>
            </a:r>
            <a:endParaRPr sz="2000" dirty="0">
              <a:solidFill>
                <a:schemeClr val="dk1"/>
              </a:solidFill>
              <a:latin typeface="Times New Roman"/>
              <a:ea typeface="Times New Roman"/>
              <a:cs typeface="Times New Roman"/>
              <a:sym typeface="Times New Roman"/>
            </a:endParaRPr>
          </a:p>
          <a:p>
            <a:pPr marL="0" lvl="0" indent="0" algn="l" rtl="0">
              <a:lnSpc>
                <a:spcPct val="100000"/>
              </a:lnSpc>
              <a:spcBef>
                <a:spcPts val="310"/>
              </a:spcBef>
              <a:spcAft>
                <a:spcPts val="0"/>
              </a:spcAft>
              <a:buClr>
                <a:schemeClr val="dk1"/>
              </a:buClr>
              <a:buSzPts val="1550"/>
              <a:buNone/>
            </a:pPr>
            <a:r>
              <a:rPr lang="en-US" sz="1550" dirty="0">
                <a:solidFill>
                  <a:schemeClr val="dk1"/>
                </a:solidFill>
                <a:latin typeface="Times New Roman"/>
                <a:ea typeface="Times New Roman"/>
                <a:cs typeface="Times New Roman"/>
                <a:sym typeface="Times New Roman"/>
              </a:rPr>
              <a:t> </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Letter from the Chair</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 </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Introduction to the Committee</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 </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Topic 1: </a:t>
            </a:r>
            <a:r>
              <a:rPr lang="en-GB" sz="1400" dirty="0">
                <a:solidFill>
                  <a:schemeClr val="dk1"/>
                </a:solidFill>
                <a:latin typeface="Times New Roman"/>
                <a:ea typeface="Times New Roman"/>
                <a:cs typeface="Times New Roman"/>
                <a:sym typeface="Times New Roman"/>
              </a:rPr>
              <a:t>The Fight Against Money Laundering and the Financing of Terrorism</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Introduction</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Explanation of the Problem</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Focus of the Debate</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Questions to Consider</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Recommended Readings</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Bibliography</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 </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Topic 2: </a:t>
            </a:r>
            <a:r>
              <a:rPr lang="en-GB" sz="1400" dirty="0">
                <a:solidFill>
                  <a:schemeClr val="dk1"/>
                </a:solidFill>
                <a:latin typeface="Times New Roman"/>
                <a:ea typeface="Times New Roman"/>
                <a:cs typeface="Times New Roman"/>
                <a:sym typeface="Times New Roman"/>
              </a:rPr>
              <a:t>Prevention of Another Global Financial Crisis</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Introduction</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Explanation of the Problem</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Focus of the Debate</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Questions to Consider</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Recommended Readings</a:t>
            </a:r>
            <a:endParaRPr dirty="0"/>
          </a:p>
          <a:p>
            <a:pPr marL="0" lvl="0" indent="0" algn="l" rtl="0">
              <a:lnSpc>
                <a:spcPct val="100000"/>
              </a:lnSpc>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Bibliography</a:t>
            </a:r>
            <a:endParaRPr dirty="0"/>
          </a:p>
          <a:p>
            <a:pPr marL="0" lvl="0" indent="0" algn="ctr" rtl="0">
              <a:lnSpc>
                <a:spcPct val="100000"/>
              </a:lnSpc>
              <a:spcBef>
                <a:spcPts val="310"/>
              </a:spcBef>
              <a:spcAft>
                <a:spcPts val="0"/>
              </a:spcAft>
              <a:buClr>
                <a:srgbClr val="888888"/>
              </a:buClr>
              <a:buSzPts val="1550"/>
              <a:buNone/>
            </a:pPr>
            <a:endParaRPr sz="1550" dirty="0">
              <a:latin typeface="Times New Roman"/>
              <a:ea typeface="Times New Roman"/>
              <a:cs typeface="Times New Roman"/>
              <a:sym typeface="Times New Roman"/>
            </a:endParaRPr>
          </a:p>
        </p:txBody>
      </p:sp>
      <p:pic>
        <p:nvPicPr>
          <p:cNvPr id="100" name="Google Shape;100;p14" descr="C:\Users\marlyn\Documents\WINMUN\WINMUN logo.png"/>
          <p:cNvPicPr preferRelativeResize="0"/>
          <p:nvPr/>
        </p:nvPicPr>
        <p:blipFill rotWithShape="1">
          <a:blip r:embed="rId3">
            <a:alphaModFix/>
          </a:blip>
          <a:srcRect l="3356" t="21839" r="3886" b="23995"/>
          <a:stretch/>
        </p:blipFill>
        <p:spPr>
          <a:xfrm>
            <a:off x="7391400" y="609600"/>
            <a:ext cx="914400" cy="838200"/>
          </a:xfrm>
          <a:prstGeom prst="rect">
            <a:avLst/>
          </a:prstGeom>
          <a:noFill/>
          <a:ln>
            <a:noFill/>
          </a:ln>
        </p:spPr>
      </p:pic>
      <p:pic>
        <p:nvPicPr>
          <p:cNvPr id="101" name="Google Shape;101;p14" descr="C:\Users\marlyn\Downloads\blue-border-md.png"/>
          <p:cNvPicPr preferRelativeResize="0"/>
          <p:nvPr/>
        </p:nvPicPr>
        <p:blipFill rotWithShape="1">
          <a:blip r:embed="rId4">
            <a:alphaModFix/>
          </a:blip>
          <a:srcRect/>
          <a:stretch/>
        </p:blipFill>
        <p:spPr>
          <a:xfrm>
            <a:off x="2" y="0"/>
            <a:ext cx="1211263" cy="1211262"/>
          </a:xfrm>
          <a:prstGeom prst="rect">
            <a:avLst/>
          </a:prstGeom>
          <a:noFill/>
          <a:ln>
            <a:noFill/>
          </a:ln>
        </p:spPr>
      </p:pic>
      <p:pic>
        <p:nvPicPr>
          <p:cNvPr id="102" name="Google Shape;102;p14" descr="C:\Users\marlyn\Downloads\blue-border-md.png"/>
          <p:cNvPicPr preferRelativeResize="0"/>
          <p:nvPr/>
        </p:nvPicPr>
        <p:blipFill rotWithShape="1">
          <a:blip r:embed="rId4">
            <a:alphaModFix/>
          </a:blip>
          <a:srcRect/>
          <a:stretch/>
        </p:blipFill>
        <p:spPr>
          <a:xfrm rot="5400000">
            <a:off x="7932738" y="1"/>
            <a:ext cx="1211262" cy="1211263"/>
          </a:xfrm>
          <a:prstGeom prst="rect">
            <a:avLst/>
          </a:prstGeom>
          <a:noFill/>
          <a:ln>
            <a:noFill/>
          </a:ln>
        </p:spPr>
      </p:pic>
      <p:pic>
        <p:nvPicPr>
          <p:cNvPr id="103" name="Google Shape;103;p14" descr="C:\Users\marlyn\Downloads\blue-border-md.png"/>
          <p:cNvPicPr preferRelativeResize="0"/>
          <p:nvPr/>
        </p:nvPicPr>
        <p:blipFill rotWithShape="1">
          <a:blip r:embed="rId4">
            <a:alphaModFix/>
          </a:blip>
          <a:srcRect/>
          <a:stretch/>
        </p:blipFill>
        <p:spPr>
          <a:xfrm rot="-5400000">
            <a:off x="0" y="5638801"/>
            <a:ext cx="1211262" cy="1211263"/>
          </a:xfrm>
          <a:prstGeom prst="rect">
            <a:avLst/>
          </a:prstGeom>
          <a:noFill/>
          <a:ln>
            <a:noFill/>
          </a:ln>
        </p:spPr>
      </p:pic>
      <p:pic>
        <p:nvPicPr>
          <p:cNvPr id="104" name="Google Shape;104;p14" descr="C:\Users\marlyn\Downloads\blue-border-md.png"/>
          <p:cNvPicPr preferRelativeResize="0"/>
          <p:nvPr/>
        </p:nvPicPr>
        <p:blipFill rotWithShape="1">
          <a:blip r:embed="rId4">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5"/>
          <p:cNvSpPr txBox="1">
            <a:spLocks noGrp="1"/>
          </p:cNvSpPr>
          <p:nvPr>
            <p:ph type="subTitle" idx="1"/>
          </p:nvPr>
        </p:nvSpPr>
        <p:spPr>
          <a:xfrm>
            <a:off x="304800" y="533400"/>
            <a:ext cx="8534400" cy="6324600"/>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Letter from the Chair</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 </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Dear Delegates, </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We would like to warmly welcome you all to the United Nations General Assembly Second Committee at Winchester Model United nations 2022. </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Model United Nations is not just a platform for public speaking but a place for self development and lots of fun. We hope all of you leave the committee room with more knowledge, more confidence in yourself and most importantly an experience you will remember. </a:t>
            </a:r>
            <a:endParaRPr sz="18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None/>
            </a:pPr>
            <a:r>
              <a:rPr lang="en-US" sz="1800" dirty="0">
                <a:solidFill>
                  <a:schemeClr val="dk1"/>
                </a:solidFill>
                <a:latin typeface="Times New Roman"/>
                <a:ea typeface="Times New Roman"/>
                <a:cs typeface="Times New Roman"/>
                <a:sym typeface="Times New Roman"/>
              </a:rPr>
              <a:t>MUN is a platform of expression, where each and every word you say matters, where your voice matters, Where you can make a difference in the world; it might be hypothetically, but this is what will build the leaders of the future.</a:t>
            </a:r>
            <a:endParaRPr sz="18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None/>
            </a:pPr>
            <a:r>
              <a:rPr lang="en-US" sz="1800" dirty="0">
                <a:solidFill>
                  <a:schemeClr val="dk1"/>
                </a:solidFill>
                <a:latin typeface="Times New Roman"/>
                <a:ea typeface="Times New Roman"/>
                <a:cs typeface="Times New Roman"/>
                <a:sym typeface="Times New Roman"/>
              </a:rPr>
              <a:t>We are looking forward to meeting you all soon at the conference!</a:t>
            </a:r>
            <a:endParaRPr sz="18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None/>
            </a:pPr>
            <a:endParaRPr sz="18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None/>
            </a:pPr>
            <a:r>
              <a:rPr lang="en-US" sz="1800" dirty="0">
                <a:solidFill>
                  <a:schemeClr val="dk1"/>
                </a:solidFill>
                <a:latin typeface="Times New Roman"/>
                <a:ea typeface="Times New Roman"/>
                <a:cs typeface="Times New Roman"/>
                <a:sym typeface="Times New Roman"/>
              </a:rPr>
              <a:t>Regards</a:t>
            </a:r>
            <a:endParaRPr sz="18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None/>
            </a:pPr>
            <a:r>
              <a:rPr lang="en-US" sz="1800" dirty="0">
                <a:solidFill>
                  <a:schemeClr val="dk1"/>
                </a:solidFill>
                <a:latin typeface="Times New Roman"/>
                <a:ea typeface="Times New Roman"/>
                <a:cs typeface="Times New Roman"/>
                <a:sym typeface="Times New Roman"/>
              </a:rPr>
              <a:t>Fatma </a:t>
            </a:r>
            <a:r>
              <a:rPr lang="en-US" sz="1800" dirty="0" err="1">
                <a:solidFill>
                  <a:schemeClr val="dk1"/>
                </a:solidFill>
                <a:latin typeface="Times New Roman"/>
                <a:ea typeface="Times New Roman"/>
                <a:cs typeface="Times New Roman"/>
                <a:sym typeface="Times New Roman"/>
              </a:rPr>
              <a:t>Ghayyour</a:t>
            </a:r>
            <a:r>
              <a:rPr lang="en-US" sz="1800" dirty="0">
                <a:solidFill>
                  <a:schemeClr val="dk1"/>
                </a:solidFill>
                <a:latin typeface="Times New Roman"/>
                <a:ea typeface="Times New Roman"/>
                <a:cs typeface="Times New Roman"/>
                <a:sym typeface="Times New Roman"/>
              </a:rPr>
              <a:t>, Min </a:t>
            </a:r>
            <a:r>
              <a:rPr lang="en-US" sz="1800" dirty="0" err="1">
                <a:solidFill>
                  <a:schemeClr val="dk1"/>
                </a:solidFill>
                <a:latin typeface="Times New Roman"/>
                <a:ea typeface="Times New Roman"/>
                <a:cs typeface="Times New Roman"/>
                <a:sym typeface="Times New Roman"/>
              </a:rPr>
              <a:t>Thuta</a:t>
            </a:r>
            <a:r>
              <a:rPr lang="en-US" sz="1800" dirty="0">
                <a:solidFill>
                  <a:schemeClr val="dk1"/>
                </a:solidFill>
                <a:latin typeface="Times New Roman"/>
                <a:ea typeface="Times New Roman"/>
                <a:cs typeface="Times New Roman"/>
                <a:sym typeface="Times New Roman"/>
              </a:rPr>
              <a:t> and </a:t>
            </a:r>
            <a:r>
              <a:rPr lang="en-US" sz="1800" dirty="0" err="1">
                <a:solidFill>
                  <a:schemeClr val="dk1"/>
                </a:solidFill>
                <a:latin typeface="Times New Roman"/>
                <a:ea typeface="Times New Roman"/>
                <a:cs typeface="Times New Roman"/>
                <a:sym typeface="Times New Roman"/>
              </a:rPr>
              <a:t>Rokaia</a:t>
            </a:r>
            <a:r>
              <a:rPr lang="en-US" sz="1800" dirty="0">
                <a:solidFill>
                  <a:schemeClr val="dk1"/>
                </a:solidFill>
                <a:latin typeface="Times New Roman"/>
                <a:ea typeface="Times New Roman"/>
                <a:cs typeface="Times New Roman"/>
                <a:sym typeface="Times New Roman"/>
              </a:rPr>
              <a:t> Haider</a:t>
            </a:r>
            <a:endParaRPr sz="18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800" dirty="0">
                <a:solidFill>
                  <a:schemeClr val="dk1"/>
                </a:solidFill>
                <a:latin typeface="Times New Roman"/>
                <a:ea typeface="Times New Roman"/>
                <a:cs typeface="Times New Roman"/>
                <a:sym typeface="Times New Roman"/>
              </a:rPr>
              <a:t>Chair and Co-Chairs of GA2</a:t>
            </a:r>
            <a:endParaRPr sz="1800" dirty="0">
              <a:solidFill>
                <a:schemeClr val="dk1"/>
              </a:solidFill>
              <a:latin typeface="Times New Roman"/>
              <a:ea typeface="Times New Roman"/>
              <a:cs typeface="Times New Roman"/>
              <a:sym typeface="Times New Roman"/>
            </a:endParaRPr>
          </a:p>
        </p:txBody>
      </p:sp>
      <p:pic>
        <p:nvPicPr>
          <p:cNvPr id="111" name="Google Shape;111;p15"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12" name="Google Shape;112;p15"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13" name="Google Shape;113;p15"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14" name="Google Shape;114;p15"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6"/>
          <p:cNvSpPr txBox="1">
            <a:spLocks noGrp="1"/>
          </p:cNvSpPr>
          <p:nvPr>
            <p:ph type="subTitle" idx="1"/>
          </p:nvPr>
        </p:nvSpPr>
        <p:spPr>
          <a:xfrm>
            <a:off x="304800" y="191025"/>
            <a:ext cx="8534400" cy="6666900"/>
          </a:xfrm>
          <a:prstGeom prst="rect">
            <a:avLst/>
          </a:prstGeom>
          <a:noFill/>
          <a:ln>
            <a:noFill/>
          </a:ln>
        </p:spPr>
        <p:txBody>
          <a:bodyPr spcFirstLastPara="1" wrap="square" lIns="91425" tIns="45700" rIns="91425" bIns="45700" anchor="t" anchorCtr="0">
            <a:normAutofit fontScale="85000" lnSpcReduction="20000"/>
          </a:bodyPr>
          <a:lstStyle/>
          <a:p>
            <a:pPr marL="0" lvl="0" indent="0" algn="ctr" rtl="0">
              <a:lnSpc>
                <a:spcPct val="100000"/>
              </a:lnSpc>
              <a:spcBef>
                <a:spcPts val="0"/>
              </a:spcBef>
              <a:spcAft>
                <a:spcPts val="0"/>
              </a:spcAft>
              <a:buClr>
                <a:schemeClr val="dk1"/>
              </a:buClr>
              <a:buSzPct val="83606"/>
              <a:buNone/>
            </a:pPr>
            <a:r>
              <a:rPr lang="en-US" sz="2152" b="1">
                <a:solidFill>
                  <a:schemeClr val="dk1"/>
                </a:solidFill>
                <a:latin typeface="Times New Roman"/>
                <a:ea typeface="Times New Roman"/>
                <a:cs typeface="Times New Roman"/>
                <a:sym typeface="Times New Roman"/>
              </a:rPr>
              <a:t>INTRODUCTION TO THE COMMITTEE</a:t>
            </a:r>
            <a:endParaRPr sz="2152">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ct val="59827"/>
              <a:buNone/>
            </a:pPr>
            <a:endParaRPr sz="1838">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ct val="59827"/>
              <a:buNone/>
            </a:pPr>
            <a:r>
              <a:rPr lang="en-US" sz="1838">
                <a:solidFill>
                  <a:schemeClr val="dk1"/>
                </a:solidFill>
                <a:latin typeface="Times New Roman"/>
                <a:ea typeface="Times New Roman"/>
                <a:cs typeface="Times New Roman"/>
                <a:sym typeface="Times New Roman"/>
              </a:rPr>
              <a:t>The General Assembly is one of the six principal organs of the United Nations. It has six committees each discussing issues ranging from international security, economics, social and cultural affairs to legal matters. The General Assembly Second Committee discusses economic and financial affairs. </a:t>
            </a:r>
            <a:endParaRPr sz="1838">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ct val="59827"/>
              <a:buNone/>
            </a:pPr>
            <a:endParaRPr sz="1838">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ct val="59827"/>
              <a:buNone/>
            </a:pPr>
            <a:r>
              <a:rPr lang="en-US" sz="1838">
                <a:solidFill>
                  <a:schemeClr val="dk1"/>
                </a:solidFill>
                <a:latin typeface="Times New Roman"/>
                <a:ea typeface="Times New Roman"/>
                <a:cs typeface="Times New Roman"/>
                <a:sym typeface="Times New Roman"/>
              </a:rPr>
              <a:t>The General Assembly was established in 1945 as the central body for deliberations and policy making. It consists of 193 member states and two permanent observer states, Holy Sea and Palestine. The President of the General Assembly is responsible for the proper functioning of the Assembly and to Chair the sessions. According to Article 18 of the UN Charter, each member state has one vote and decisions are adopted by two-thirds majority. These decisions include recommendations to the member states and the Security council on issues relating to maintaining international peace and security, election of members to various bodies of the UN, approval of the UN budget and any matter of importance to the UN. The resolutions make recommendations for members states and various bodies of the UN. Article 22 of the UN Charter also allows the creation of subsidiary bodies in order to fulfill the purpose and principles of the UN. </a:t>
            </a:r>
            <a:endParaRPr sz="1838">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ct val="59827"/>
              <a:buNone/>
            </a:pPr>
            <a:endParaRPr sz="1838">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ct val="59827"/>
              <a:buNone/>
            </a:pPr>
            <a:r>
              <a:rPr lang="en-US" sz="1838">
                <a:solidFill>
                  <a:schemeClr val="dk1"/>
                </a:solidFill>
                <a:latin typeface="Times New Roman"/>
                <a:ea typeface="Times New Roman"/>
                <a:cs typeface="Times New Roman"/>
                <a:sym typeface="Times New Roman"/>
              </a:rPr>
              <a:t>The General Assembly can also consider the annual report submitted by the Security Council of its functioning along with various other bodies of the UN which report to the General Assembly. Article 13 of the UN Charter allows the General Assembly to initiate studies to promote cooperation in various fields, progressive development of international law and its codification, assisting in the realization of fundamental rights and freedoms for all without distinction in sex, race, language or religion. </a:t>
            </a:r>
            <a:endParaRPr sz="1838">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ct val="59827"/>
              <a:buNone/>
            </a:pPr>
            <a:endParaRPr sz="1838">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ct val="59827"/>
              <a:buNone/>
            </a:pPr>
            <a:r>
              <a:rPr lang="en-US" sz="1838">
                <a:solidFill>
                  <a:schemeClr val="dk1"/>
                </a:solidFill>
                <a:latin typeface="Times New Roman"/>
                <a:ea typeface="Times New Roman"/>
                <a:cs typeface="Times New Roman"/>
                <a:sym typeface="Times New Roman"/>
              </a:rPr>
              <a:t>The General Assembly Second Committee upholds the mandate and powers of the General Assembly along with the purpose and principles of the UN in the context of International Economics and Financial affairs. </a:t>
            </a:r>
            <a:endParaRPr sz="1838">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ct val="68750"/>
              <a:buFont typeface="Arial"/>
              <a:buNone/>
            </a:pPr>
            <a:endParaRPr sz="1600">
              <a:solidFill>
                <a:schemeClr val="dk1"/>
              </a:solidFill>
              <a:latin typeface="Times New Roman"/>
              <a:ea typeface="Times New Roman"/>
              <a:cs typeface="Times New Roman"/>
              <a:sym typeface="Times New Roman"/>
            </a:endParaRPr>
          </a:p>
        </p:txBody>
      </p:sp>
      <p:pic>
        <p:nvPicPr>
          <p:cNvPr id="121" name="Google Shape;121;p16"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22" name="Google Shape;122;p16"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23" name="Google Shape;123;p16"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24" name="Google Shape;124;p16"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7"/>
          <p:cNvSpPr txBox="1">
            <a:spLocks noGrp="1"/>
          </p:cNvSpPr>
          <p:nvPr>
            <p:ph type="subTitle" idx="1"/>
          </p:nvPr>
        </p:nvSpPr>
        <p:spPr>
          <a:xfrm>
            <a:off x="228600" y="304800"/>
            <a:ext cx="8686800" cy="6553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Committee: United Nations General Assembly Second Committee</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Topic: The Fight Against Money Laundering and the Financing of Terrorism</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800"/>
              <a:buNone/>
            </a:pPr>
            <a:r>
              <a:rPr lang="en-US" sz="1800" b="1" dirty="0">
                <a:solidFill>
                  <a:schemeClr val="dk1"/>
                </a:solidFill>
                <a:latin typeface="Times New Roman"/>
                <a:ea typeface="Times New Roman"/>
                <a:cs typeface="Times New Roman"/>
                <a:sym typeface="Times New Roman"/>
              </a:rPr>
              <a:t>Author: Fatma </a:t>
            </a:r>
            <a:r>
              <a:rPr lang="en-US" sz="1800" b="1" dirty="0" err="1">
                <a:solidFill>
                  <a:schemeClr val="dk1"/>
                </a:solidFill>
                <a:latin typeface="Times New Roman"/>
                <a:ea typeface="Times New Roman"/>
                <a:cs typeface="Times New Roman"/>
                <a:sym typeface="Times New Roman"/>
              </a:rPr>
              <a:t>Ghayyour</a:t>
            </a:r>
            <a:r>
              <a:rPr lang="en-US" sz="1800" b="1" dirty="0">
                <a:solidFill>
                  <a:schemeClr val="dk1"/>
                </a:solidFill>
                <a:latin typeface="Times New Roman"/>
                <a:ea typeface="Times New Roman"/>
                <a:cs typeface="Times New Roman"/>
                <a:sym typeface="Times New Roman"/>
              </a:rPr>
              <a:t> </a:t>
            </a:r>
            <a:endParaRPr sz="1800" dirty="0">
              <a:solidFill>
                <a:schemeClr val="dk1"/>
              </a:solidFill>
              <a:latin typeface="Times New Roman"/>
              <a:ea typeface="Times New Roman"/>
              <a:cs typeface="Times New Roman"/>
              <a:sym typeface="Times New Roman"/>
            </a:endParaRPr>
          </a:p>
          <a:p>
            <a:pPr marL="0" lvl="0" indent="0" algn="ctr" rtl="0">
              <a:lnSpc>
                <a:spcPct val="100000"/>
              </a:lnSpc>
              <a:spcBef>
                <a:spcPts val="360"/>
              </a:spcBef>
              <a:spcAft>
                <a:spcPts val="0"/>
              </a:spcAft>
              <a:buClr>
                <a:srgbClr val="00B0F0"/>
              </a:buClr>
              <a:buSzPts val="1800"/>
              <a:buNone/>
            </a:pPr>
            <a:r>
              <a:rPr lang="en-US" sz="1800" b="1" dirty="0">
                <a:solidFill>
                  <a:srgbClr val="00B0F0"/>
                </a:solidFill>
                <a:latin typeface="Times New Roman"/>
                <a:ea typeface="Times New Roman"/>
                <a:cs typeface="Times New Roman"/>
                <a:sym typeface="Times New Roman"/>
              </a:rPr>
              <a:t>Introduction</a:t>
            </a:r>
            <a:endParaRPr sz="16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100"/>
              <a:buNone/>
            </a:pPr>
            <a:r>
              <a:rPr lang="en-US" sz="1600" dirty="0">
                <a:solidFill>
                  <a:schemeClr val="dk1"/>
                </a:solidFill>
                <a:latin typeface="Times New Roman"/>
                <a:ea typeface="Times New Roman"/>
                <a:cs typeface="Times New Roman"/>
                <a:sym typeface="Times New Roman"/>
              </a:rPr>
              <a:t>The United Nations was created in 1945 to maintain international peace and security. For the past few decades, one of the biggest threats to international peace and security has been terrorism. In the fight against terrorism, it is imperative to address its various causes and factors enabling it to continue, one such being Money Laundering. Money Laundering is defined as concealing the origins of money acquired through illegal means. This is commonly used in illicit drug trade to conceal the illegal origin of money. It is estimated that up to 10% of the global GDP can be accounted for Money Laundering.  It also happens to be one of the major source of finance for terrorist organizations. </a:t>
            </a:r>
            <a:endParaRPr sz="16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100"/>
              <a:buNone/>
            </a:pPr>
            <a:r>
              <a:rPr lang="en-US" sz="1600" dirty="0">
                <a:solidFill>
                  <a:schemeClr val="dk1"/>
                </a:solidFill>
                <a:latin typeface="Times New Roman"/>
                <a:ea typeface="Times New Roman"/>
                <a:cs typeface="Times New Roman"/>
                <a:sym typeface="Times New Roman"/>
              </a:rPr>
              <a:t>Money Laundering is not just an economic issue. It has various negative impacts on the society as well as governance. It can disrupt money supply which can intern trigger inflation, unemployment, poverty and various other economic implications. Money laundering further leads to various social implications such as trafficking, drug addiction and increased instability.  </a:t>
            </a:r>
            <a:endParaRPr sz="16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100"/>
              <a:buNone/>
            </a:pPr>
            <a:r>
              <a:rPr lang="en-US" sz="1600" dirty="0">
                <a:solidFill>
                  <a:schemeClr val="dk1"/>
                </a:solidFill>
                <a:latin typeface="Times New Roman"/>
                <a:ea typeface="Times New Roman"/>
                <a:cs typeface="Times New Roman"/>
                <a:sym typeface="Times New Roman"/>
              </a:rPr>
              <a:t>Money Laundering takes place in three major steps, placement, layering and integration. The first step is to move funds away from the direct crime after which the origin of the money is disguise. The final step is to make the funds available for the criminals from a seemingly legitimate source. This process can easy be used by terrorist organization to attain funds from illegal means. Though we know the process involved in Money Laundering it is still a big challenge to address the issue because criminals use creative techniques to implement the three-step process. The techniques not only change frequently but also differ from place to place and circumstance to circumstance.</a:t>
            </a:r>
            <a:r>
              <a:rPr lang="en-US" sz="1800" dirty="0">
                <a:solidFill>
                  <a:schemeClr val="dk1"/>
                </a:solidFill>
                <a:latin typeface="Times New Roman"/>
                <a:ea typeface="Times New Roman"/>
                <a:cs typeface="Times New Roman"/>
                <a:sym typeface="Times New Roman"/>
              </a:rPr>
              <a:t> </a:t>
            </a:r>
            <a:endParaRPr sz="180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100"/>
              <a:buFont typeface="Arial"/>
              <a:buNone/>
            </a:pPr>
            <a:endParaRPr sz="1800" dirty="0">
              <a:solidFill>
                <a:schemeClr val="dk1"/>
              </a:solidFill>
              <a:latin typeface="Times New Roman"/>
              <a:ea typeface="Times New Roman"/>
              <a:cs typeface="Times New Roman"/>
              <a:sym typeface="Times New Roman"/>
            </a:endParaRPr>
          </a:p>
        </p:txBody>
      </p:sp>
      <p:pic>
        <p:nvPicPr>
          <p:cNvPr id="131" name="Google Shape;131;p17" descr="C:\Users\marlyn\Downloads\blue-border-md.png"/>
          <p:cNvPicPr preferRelativeResize="0"/>
          <p:nvPr/>
        </p:nvPicPr>
        <p:blipFill rotWithShape="1">
          <a:blip r:embed="rId3">
            <a:alphaModFix/>
          </a:blip>
          <a:srcRect/>
          <a:stretch/>
        </p:blipFill>
        <p:spPr>
          <a:xfrm>
            <a:off x="2" y="0"/>
            <a:ext cx="1066799" cy="1211262"/>
          </a:xfrm>
          <a:prstGeom prst="rect">
            <a:avLst/>
          </a:prstGeom>
          <a:noFill/>
          <a:ln>
            <a:noFill/>
          </a:ln>
        </p:spPr>
      </p:pic>
      <p:pic>
        <p:nvPicPr>
          <p:cNvPr id="132" name="Google Shape;132;p17"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33" name="Google Shape;133;p17" descr="C:\Users\marlyn\Downloads\blue-border-md.png"/>
          <p:cNvPicPr preferRelativeResize="0"/>
          <p:nvPr/>
        </p:nvPicPr>
        <p:blipFill rotWithShape="1">
          <a:blip r:embed="rId3">
            <a:alphaModFix/>
          </a:blip>
          <a:srcRect/>
          <a:stretch/>
        </p:blipFill>
        <p:spPr>
          <a:xfrm rot="-5400000">
            <a:off x="-186531" y="5833270"/>
            <a:ext cx="1211262" cy="838200"/>
          </a:xfrm>
          <a:prstGeom prst="rect">
            <a:avLst/>
          </a:prstGeom>
          <a:noFill/>
          <a:ln>
            <a:noFill/>
          </a:ln>
        </p:spPr>
      </p:pic>
      <p:pic>
        <p:nvPicPr>
          <p:cNvPr id="134" name="Google Shape;134;p17"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8"/>
          <p:cNvSpPr txBox="1">
            <a:spLocks noGrp="1"/>
          </p:cNvSpPr>
          <p:nvPr>
            <p:ph type="subTitle" idx="1"/>
          </p:nvPr>
        </p:nvSpPr>
        <p:spPr>
          <a:xfrm>
            <a:off x="259080" y="304800"/>
            <a:ext cx="865632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B0F0"/>
              </a:buClr>
              <a:buSzPts val="1700"/>
              <a:buNone/>
            </a:pPr>
            <a:r>
              <a:rPr lang="en-US" sz="1700" b="1" dirty="0">
                <a:solidFill>
                  <a:srgbClr val="00B0F0"/>
                </a:solidFill>
                <a:latin typeface="Times New Roman"/>
                <a:ea typeface="Times New Roman"/>
                <a:cs typeface="Times New Roman"/>
                <a:sym typeface="Times New Roman"/>
              </a:rPr>
              <a:t>Explanation of the Problem</a:t>
            </a:r>
            <a:endParaRPr sz="1700" dirty="0">
              <a:solidFill>
                <a:srgbClr val="00B0F0"/>
              </a:solidFill>
              <a:latin typeface="Times New Roman"/>
              <a:ea typeface="Times New Roman"/>
              <a:cs typeface="Times New Roman"/>
              <a:sym typeface="Times New Roman"/>
            </a:endParaRPr>
          </a:p>
          <a:p>
            <a:pPr marL="0" lvl="0" indent="0" algn="l" rtl="0">
              <a:lnSpc>
                <a:spcPct val="100000"/>
              </a:lnSpc>
              <a:spcBef>
                <a:spcPts val="240"/>
              </a:spcBef>
              <a:spcAft>
                <a:spcPts val="0"/>
              </a:spcAft>
              <a:buClr>
                <a:srgbClr val="888888"/>
              </a:buClr>
              <a:buSzPts val="1200"/>
              <a:buNone/>
            </a:pPr>
            <a:endParaRPr sz="2000" dirty="0">
              <a:solidFill>
                <a:schemeClr val="dk1"/>
              </a:solidFill>
              <a:latin typeface="Times New Roman"/>
              <a:ea typeface="Times New Roman"/>
              <a:cs typeface="Times New Roman"/>
              <a:sym typeface="Times New Roman"/>
            </a:endParaRPr>
          </a:p>
          <a:p>
            <a:pPr marL="0" lvl="0" indent="0" algn="l" rtl="0">
              <a:spcBef>
                <a:spcPts val="240"/>
              </a:spcBef>
              <a:spcAft>
                <a:spcPts val="0"/>
              </a:spcAft>
              <a:buNone/>
            </a:pPr>
            <a:r>
              <a:rPr lang="en-US" sz="1700" dirty="0">
                <a:solidFill>
                  <a:schemeClr val="dk1"/>
                </a:solidFill>
                <a:latin typeface="Times New Roman"/>
                <a:ea typeface="Times New Roman"/>
                <a:cs typeface="Times New Roman"/>
                <a:sym typeface="Times New Roman"/>
              </a:rPr>
              <a:t>Since the 9/11 attack on the twin towers, it brought to the attention the world the capability of terrorist organizations. This was no easy attack to pull off especially due to the costs involved. It bought to light a major issue, Money Laundering and how its used to finance terrorist organizations. It creates a perfect breeding ground for terrorist organizations to attain funding. </a:t>
            </a:r>
            <a:endParaRPr sz="1700" dirty="0">
              <a:solidFill>
                <a:schemeClr val="dk1"/>
              </a:solidFill>
              <a:latin typeface="Times New Roman"/>
              <a:ea typeface="Times New Roman"/>
              <a:cs typeface="Times New Roman"/>
              <a:sym typeface="Times New Roman"/>
            </a:endParaRPr>
          </a:p>
          <a:p>
            <a:pPr marL="0" lvl="0" indent="0" algn="l" rtl="0">
              <a:spcBef>
                <a:spcPts val="240"/>
              </a:spcBef>
              <a:spcAft>
                <a:spcPts val="0"/>
              </a:spcAft>
              <a:buNone/>
            </a:pPr>
            <a:r>
              <a:rPr lang="en-US" sz="1700" dirty="0">
                <a:solidFill>
                  <a:schemeClr val="dk1"/>
                </a:solidFill>
                <a:latin typeface="Times New Roman"/>
                <a:ea typeface="Times New Roman"/>
                <a:cs typeface="Times New Roman"/>
                <a:sym typeface="Times New Roman"/>
              </a:rPr>
              <a:t>In today’s age of digitalization online transactions and the use of crypto currency play a major role in illicit trade. They provide safe, secure and anonymous transactions to be made due to encryption.</a:t>
            </a:r>
          </a:p>
          <a:p>
            <a:pPr marL="0" lvl="0" indent="0" algn="l" rtl="0">
              <a:spcBef>
                <a:spcPts val="240"/>
              </a:spcBef>
              <a:spcAft>
                <a:spcPts val="0"/>
              </a:spcAft>
              <a:buNone/>
            </a:pPr>
            <a:r>
              <a:rPr lang="en-US" sz="1700" dirty="0">
                <a:solidFill>
                  <a:schemeClr val="dk1"/>
                </a:solidFill>
                <a:latin typeface="Times New Roman"/>
                <a:ea typeface="Times New Roman"/>
                <a:cs typeface="Times New Roman"/>
                <a:sym typeface="Times New Roman"/>
              </a:rPr>
              <a:t>Though cryptocurrency is not widely used in daily life as of yet, it can be converted to currency more commonly used. This is one of the most recent adaptations of the three step Money Laundering process used for criminal activity and terrorist funding. This gives rise to the problem of applicability of legislations. A website used for illicit trade can be registered in a country with minimal to no regulations on Money Laundering, but the crime may be committed while the website is being used in a country. In one country it is legal in the other it is illegal. This gives rise to the issue of who will decide the repercussions. This loophole is often exploited. Many individuals use this as an opportunity to transfer funds from one country to another in a seemingly legal manner</a:t>
            </a:r>
            <a:endParaRPr sz="1700" dirty="0">
              <a:solidFill>
                <a:schemeClr val="dk1"/>
              </a:solidFill>
              <a:latin typeface="Times New Roman"/>
              <a:ea typeface="Times New Roman"/>
              <a:cs typeface="Times New Roman"/>
              <a:sym typeface="Times New Roman"/>
            </a:endParaRPr>
          </a:p>
          <a:p>
            <a:pPr marL="0" lvl="0" indent="0" algn="l" rtl="0">
              <a:spcBef>
                <a:spcPts val="240"/>
              </a:spcBef>
              <a:spcAft>
                <a:spcPts val="0"/>
              </a:spcAft>
              <a:buNone/>
            </a:pPr>
            <a:r>
              <a:rPr lang="en-US" sz="1700" dirty="0">
                <a:solidFill>
                  <a:schemeClr val="dk1"/>
                </a:solidFill>
                <a:latin typeface="Times New Roman"/>
                <a:ea typeface="Times New Roman"/>
                <a:cs typeface="Times New Roman"/>
                <a:sym typeface="Times New Roman"/>
              </a:rPr>
              <a:t>Another issue that arises in other parts of the world is the use of shell companies to disguise the origin of money. These companies are non-operational but have bank accounts. They are used to disguise these funds as legitimate profits and used for terrorist activities later. An issue that arises is the identification of shell companies since they may be confused with small businesses. This on a large scale would lead to economic implications.</a:t>
            </a:r>
            <a:r>
              <a:rPr lang="en-US" sz="1800" dirty="0">
                <a:solidFill>
                  <a:schemeClr val="dk1"/>
                </a:solidFill>
                <a:latin typeface="Times New Roman"/>
                <a:ea typeface="Times New Roman"/>
                <a:cs typeface="Times New Roman"/>
                <a:sym typeface="Times New Roman"/>
              </a:rPr>
              <a:t> </a:t>
            </a:r>
            <a:endParaRPr sz="1800" dirty="0">
              <a:solidFill>
                <a:schemeClr val="dk1"/>
              </a:solidFill>
              <a:latin typeface="Times New Roman"/>
              <a:ea typeface="Times New Roman"/>
              <a:cs typeface="Times New Roman"/>
              <a:sym typeface="Times New Roman"/>
            </a:endParaRPr>
          </a:p>
          <a:p>
            <a:pPr marL="0" lvl="0" indent="0" algn="l" rtl="0">
              <a:spcBef>
                <a:spcPts val="240"/>
              </a:spcBef>
              <a:spcAft>
                <a:spcPts val="0"/>
              </a:spcAft>
              <a:buNone/>
            </a:pPr>
            <a:endParaRPr sz="1800" dirty="0">
              <a:solidFill>
                <a:schemeClr val="dk1"/>
              </a:solidFill>
              <a:latin typeface="Times New Roman"/>
              <a:ea typeface="Times New Roman"/>
              <a:cs typeface="Times New Roman"/>
              <a:sym typeface="Times New Roman"/>
            </a:endParaRPr>
          </a:p>
          <a:p>
            <a:pPr marL="0" lvl="0" indent="0" algn="l" rtl="0">
              <a:spcBef>
                <a:spcPts val="240"/>
              </a:spcBef>
              <a:spcAft>
                <a:spcPts val="0"/>
              </a:spcAft>
              <a:buClr>
                <a:schemeClr val="dk1"/>
              </a:buClr>
              <a:buSzPts val="1200"/>
              <a:buFont typeface="Arial"/>
              <a:buNone/>
            </a:pPr>
            <a:endParaRPr sz="1800" dirty="0">
              <a:solidFill>
                <a:schemeClr val="dk1"/>
              </a:solidFill>
              <a:latin typeface="Times New Roman"/>
              <a:ea typeface="Times New Roman"/>
              <a:cs typeface="Times New Roman"/>
              <a:sym typeface="Times New Roman"/>
            </a:endParaRPr>
          </a:p>
        </p:txBody>
      </p:sp>
      <p:pic>
        <p:nvPicPr>
          <p:cNvPr id="141" name="Google Shape;141;p18"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42" name="Google Shape;142;p18"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43" name="Google Shape;143;p18" descr="C:\Users\marlyn\Downloads\blue-border-md.png"/>
          <p:cNvPicPr preferRelativeResize="0"/>
          <p:nvPr/>
        </p:nvPicPr>
        <p:blipFill rotWithShape="1">
          <a:blip r:embed="rId3">
            <a:alphaModFix/>
          </a:blip>
          <a:srcRect/>
          <a:stretch/>
        </p:blipFill>
        <p:spPr>
          <a:xfrm rot="-5400000">
            <a:off x="-148430" y="5795168"/>
            <a:ext cx="1211262" cy="914403"/>
          </a:xfrm>
          <a:prstGeom prst="rect">
            <a:avLst/>
          </a:prstGeom>
          <a:noFill/>
          <a:ln>
            <a:noFill/>
          </a:ln>
        </p:spPr>
      </p:pic>
      <p:pic>
        <p:nvPicPr>
          <p:cNvPr id="144" name="Google Shape;144;p18"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9"/>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B0F0"/>
              </a:buClr>
              <a:buSzPts val="1800"/>
              <a:buNone/>
            </a:pPr>
            <a:r>
              <a:rPr lang="en-US" sz="1800" b="1">
                <a:solidFill>
                  <a:srgbClr val="00B0F0"/>
                </a:solidFill>
                <a:latin typeface="Times New Roman"/>
                <a:ea typeface="Times New Roman"/>
                <a:cs typeface="Times New Roman"/>
                <a:sym typeface="Times New Roman"/>
              </a:rPr>
              <a:t>Focus of the Debate</a:t>
            </a:r>
            <a:endParaRPr sz="800"/>
          </a:p>
          <a:p>
            <a:pPr marL="0" lvl="0" indent="0" algn="l" rtl="0">
              <a:lnSpc>
                <a:spcPct val="100000"/>
              </a:lnSpc>
              <a:spcBef>
                <a:spcPts val="360"/>
              </a:spcBef>
              <a:spcAft>
                <a:spcPts val="0"/>
              </a:spcAft>
              <a:buNone/>
            </a:pPr>
            <a:r>
              <a:rPr lang="en-US" sz="1600" b="1" u="sng">
                <a:solidFill>
                  <a:schemeClr val="dk1"/>
                </a:solidFill>
                <a:latin typeface="Times New Roman"/>
                <a:ea typeface="Times New Roman"/>
                <a:cs typeface="Times New Roman"/>
                <a:sym typeface="Times New Roman"/>
              </a:rPr>
              <a:t>Illicit trade of Drugs as a source for financing terrorism </a:t>
            </a:r>
            <a:endParaRPr sz="1600" b="1" u="sng">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None/>
            </a:pPr>
            <a:r>
              <a:rPr lang="en-US" sz="1600">
                <a:solidFill>
                  <a:schemeClr val="dk1"/>
                </a:solidFill>
                <a:latin typeface="Times New Roman"/>
                <a:ea typeface="Times New Roman"/>
                <a:cs typeface="Times New Roman"/>
                <a:sym typeface="Times New Roman"/>
              </a:rPr>
              <a:t>Since the end of the Cold War, state sponsered terrorism has been on the decline. This led to terrorist organizations looking for alternative sources of financing. This turned them towards illicit drug trade. Illicit drug trade, also known as illicit drug traficcing,  is defined as the illigal global trade involving production, distribution and sale of drugs subject to drug prohibition laws. This also has the tendency of yielding high profits. There are various estimates randing from 2-3.1 billion USD on the domestic value of illicit drug trade linked to financing terrorism. The United Nations Office on Drugs and Crime (UNODC) estimate that the global retail value of illegal drug trade stands at 400 billion USD, making is one of the most profitable fields globally. The reason for high profits is the nature of the goods being traded. Since these drugs are either prohibited or heavely regulated in countries there is a limited supply that can be acquired legally or acquired at all. The UNODC estimates that there has been a 22% increase in the use of illicit drugs between 2010-2019. This number has been predicted to have increased since the COVID-19 pandemic. The increased in demand and limited supply results in the high price of these drugs which are being traded illegally. </a:t>
            </a:r>
            <a:endParaRPr sz="160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None/>
            </a:pPr>
            <a:endParaRPr sz="160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None/>
            </a:pPr>
            <a:r>
              <a:rPr lang="en-US" sz="1600" b="1" u="sng">
                <a:solidFill>
                  <a:schemeClr val="dk1"/>
                </a:solidFill>
                <a:latin typeface="Times New Roman"/>
                <a:ea typeface="Times New Roman"/>
                <a:cs typeface="Times New Roman"/>
                <a:sym typeface="Times New Roman"/>
              </a:rPr>
              <a:t>Role of Shell companies in facilitating money laundering </a:t>
            </a:r>
            <a:endParaRPr sz="1600" b="1" u="sng">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None/>
            </a:pPr>
            <a:r>
              <a:rPr lang="en-US" sz="1600">
                <a:solidFill>
                  <a:schemeClr val="dk1"/>
                </a:solidFill>
                <a:latin typeface="Times New Roman"/>
                <a:ea typeface="Times New Roman"/>
                <a:cs typeface="Times New Roman"/>
                <a:sym typeface="Times New Roman"/>
              </a:rPr>
              <a:t>Shell companies are companies that exist in the form of documentation and may have a bank account but are not operational, do not have employees or an office. They are used in various types of fraudulent and/or illegal activities. In the case of Money Laundering, these companies are used to hide the illegal origins of money. Shell companies are not necessarily illegal but its the means it is used for is the problem. They are often registered established by registered agents in a country to avoid the involvement of a legal entity. This allows the transactions to be kept secret, bypass sanctions and circumvent Anti-Money Laundering (AML) systems. </a:t>
            </a:r>
            <a:endParaRPr sz="1600">
              <a:solidFill>
                <a:schemeClr val="dk1"/>
              </a:solidFill>
              <a:latin typeface="Times New Roman"/>
              <a:ea typeface="Times New Roman"/>
              <a:cs typeface="Times New Roman"/>
              <a:sym typeface="Times New Roman"/>
            </a:endParaRPr>
          </a:p>
        </p:txBody>
      </p:sp>
      <p:pic>
        <p:nvPicPr>
          <p:cNvPr id="151" name="Google Shape;151;p19" descr="C:\Users\marlyn\Downloads\blue-border-md.png"/>
          <p:cNvPicPr preferRelativeResize="0"/>
          <p:nvPr/>
        </p:nvPicPr>
        <p:blipFill rotWithShape="1">
          <a:blip r:embed="rId3">
            <a:alphaModFix/>
          </a:blip>
          <a:srcRect/>
          <a:stretch/>
        </p:blipFill>
        <p:spPr>
          <a:xfrm>
            <a:off x="2" y="13"/>
            <a:ext cx="1211263" cy="1211262"/>
          </a:xfrm>
          <a:prstGeom prst="rect">
            <a:avLst/>
          </a:prstGeom>
          <a:noFill/>
          <a:ln>
            <a:noFill/>
          </a:ln>
        </p:spPr>
      </p:pic>
      <p:pic>
        <p:nvPicPr>
          <p:cNvPr id="152" name="Google Shape;152;p19"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53" name="Google Shape;153;p19"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54" name="Google Shape;154;p19"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0"/>
          <p:cNvSpPr txBox="1">
            <a:spLocks noGrp="1"/>
          </p:cNvSpPr>
          <p:nvPr>
            <p:ph type="subTitle" idx="1"/>
          </p:nvPr>
        </p:nvSpPr>
        <p:spPr>
          <a:xfrm>
            <a:off x="259080" y="304800"/>
            <a:ext cx="865632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B0F0"/>
              </a:buClr>
              <a:buSzPts val="1800"/>
              <a:buNone/>
            </a:pPr>
            <a:r>
              <a:rPr lang="en-US" sz="1800" b="1" dirty="0">
                <a:solidFill>
                  <a:srgbClr val="00B0F0"/>
                </a:solidFill>
                <a:latin typeface="Times New Roman"/>
                <a:ea typeface="Times New Roman"/>
                <a:cs typeface="Times New Roman"/>
                <a:sym typeface="Times New Roman"/>
              </a:rPr>
              <a:t>Focus of the Debate</a:t>
            </a:r>
            <a:endParaRPr sz="1800" dirty="0">
              <a:solidFill>
                <a:srgbClr val="00B0F0"/>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rgbClr val="00B0F0"/>
              </a:buClr>
              <a:buSzPts val="1800"/>
              <a:buNone/>
            </a:pPr>
            <a:r>
              <a:rPr lang="en-US" sz="1550" b="1" u="sng" dirty="0">
                <a:solidFill>
                  <a:schemeClr val="dk1"/>
                </a:solidFill>
                <a:latin typeface="Times New Roman"/>
                <a:ea typeface="Times New Roman"/>
                <a:cs typeface="Times New Roman"/>
                <a:sym typeface="Times New Roman"/>
              </a:rPr>
              <a:t>Techniques used for money laundering and financing terrorism </a:t>
            </a:r>
            <a:endParaRPr sz="1550" b="1" u="sng"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100"/>
              <a:buFont typeface="Arial"/>
              <a:buNone/>
            </a:pPr>
            <a:r>
              <a:rPr lang="en-US" sz="1550" dirty="0">
                <a:solidFill>
                  <a:schemeClr val="dk1"/>
                </a:solidFill>
                <a:latin typeface="Times New Roman"/>
                <a:ea typeface="Times New Roman"/>
                <a:cs typeface="Times New Roman"/>
                <a:sym typeface="Times New Roman"/>
              </a:rPr>
              <a:t>One of the biggest challenges in tackling the issue is the ever-evolving techniques and systems used for Money Laundering. The criminals involved in such activities have very creative and innovative approaches to conducting their activities. The techniques are ever-evolving and vary from one location to another. They are highly influenced by factors such as the economy, financial markets, regulations, AML systems and counter terrorism regimes in the area. The Financial Action Task Force (FATF) was formed in 1989 to tackle Money Laundering. Later in 2001, its mandate was expanded to include financing of terrorism. The FATF published annual reports about Money Laundering and financing of terrorism which includes case studies, recent trends and any issues of concern. Unfortunately, by the time the report findings have legislations implemented the criminals have evolved their techniques to better suit these legislations. </a:t>
            </a:r>
          </a:p>
          <a:p>
            <a:pPr marL="0" lvl="0" indent="0" algn="l" rtl="0">
              <a:lnSpc>
                <a:spcPct val="100000"/>
              </a:lnSpc>
              <a:spcBef>
                <a:spcPts val="360"/>
              </a:spcBef>
              <a:spcAft>
                <a:spcPts val="0"/>
              </a:spcAft>
              <a:buClr>
                <a:schemeClr val="dk1"/>
              </a:buClr>
              <a:buSzPts val="1100"/>
              <a:buFont typeface="Arial"/>
              <a:buNone/>
            </a:pPr>
            <a:endParaRPr sz="155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None/>
            </a:pPr>
            <a:r>
              <a:rPr lang="en-US" sz="1550" b="1" u="sng" dirty="0">
                <a:solidFill>
                  <a:schemeClr val="dk1"/>
                </a:solidFill>
                <a:latin typeface="Times New Roman"/>
                <a:ea typeface="Times New Roman"/>
                <a:cs typeface="Times New Roman"/>
                <a:sym typeface="Times New Roman"/>
              </a:rPr>
              <a:t>Threat of Money Laundering to the International Financial System and the global Economy</a:t>
            </a:r>
            <a:endParaRPr sz="1550" b="1" u="sng"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Clr>
                <a:schemeClr val="dk1"/>
              </a:buClr>
              <a:buSzPts val="1100"/>
              <a:buFont typeface="Arial"/>
              <a:buNone/>
            </a:pPr>
            <a:r>
              <a:rPr lang="en-US" sz="1550" dirty="0">
                <a:solidFill>
                  <a:schemeClr val="dk1"/>
                </a:solidFill>
                <a:latin typeface="Times New Roman"/>
                <a:ea typeface="Times New Roman"/>
                <a:cs typeface="Times New Roman"/>
                <a:sym typeface="Times New Roman"/>
              </a:rPr>
              <a:t>Any activities that involving money have a direct impact on the economy and financial system. Money Laundering not only impacts the money supply in an economy but has far reaching implications. Due to the use of private entities (through shell companies and agents) for concealing the origins of the money, it reduces the legitimacy and weakens the private sector. As a result, this has a negative impact on the economy. When many countries are affected by this, it hinders not only economic development but also social development in the region. Weakening of the economies would mean that governments do not have control over their economic policies and there is greater risk of being influenced by external parties for their benefit on the policies of a government. Consequently, this will increase instability and give rise to increased corruption, as a result this would cause loss in revenue and economic decline. This will result in ripple effects leading to various other issues such as increased rates of unemployment, poverty, drug trafficking, inequalities and the transfer of economic power from the government to criminals. </a:t>
            </a:r>
            <a:endParaRPr sz="1550" dirty="0">
              <a:solidFill>
                <a:schemeClr val="dk1"/>
              </a:solidFill>
              <a:latin typeface="Times New Roman"/>
              <a:ea typeface="Times New Roman"/>
              <a:cs typeface="Times New Roman"/>
              <a:sym typeface="Times New Roman"/>
            </a:endParaRPr>
          </a:p>
          <a:p>
            <a:pPr marL="0" lvl="0" indent="0" algn="l" rtl="0">
              <a:lnSpc>
                <a:spcPct val="100000"/>
              </a:lnSpc>
              <a:spcBef>
                <a:spcPts val="360"/>
              </a:spcBef>
              <a:spcAft>
                <a:spcPts val="0"/>
              </a:spcAft>
              <a:buNone/>
            </a:pPr>
            <a:endParaRPr sz="1600" dirty="0">
              <a:solidFill>
                <a:schemeClr val="dk1"/>
              </a:solidFill>
              <a:latin typeface="Times New Roman"/>
              <a:ea typeface="Times New Roman"/>
              <a:cs typeface="Times New Roman"/>
              <a:sym typeface="Times New Roman"/>
            </a:endParaRPr>
          </a:p>
        </p:txBody>
      </p:sp>
      <p:pic>
        <p:nvPicPr>
          <p:cNvPr id="161" name="Google Shape;161;p20" descr="C:\Users\marlyn\Downloads\blue-border-md.png"/>
          <p:cNvPicPr preferRelativeResize="0"/>
          <p:nvPr/>
        </p:nvPicPr>
        <p:blipFill rotWithShape="1">
          <a:blip r:embed="rId3">
            <a:alphaModFix/>
          </a:blip>
          <a:srcRect/>
          <a:stretch/>
        </p:blipFill>
        <p:spPr>
          <a:xfrm>
            <a:off x="-10" y="0"/>
            <a:ext cx="1211263" cy="1211262"/>
          </a:xfrm>
          <a:prstGeom prst="rect">
            <a:avLst/>
          </a:prstGeom>
          <a:noFill/>
          <a:ln>
            <a:noFill/>
          </a:ln>
        </p:spPr>
      </p:pic>
      <p:pic>
        <p:nvPicPr>
          <p:cNvPr id="162" name="Google Shape;162;p20"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63" name="Google Shape;163;p20"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64" name="Google Shape;164;p20"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1"/>
          <p:cNvSpPr txBox="1">
            <a:spLocks noGrp="1"/>
          </p:cNvSpPr>
          <p:nvPr>
            <p:ph type="subTitle" idx="1"/>
          </p:nvPr>
        </p:nvSpPr>
        <p:spPr>
          <a:xfrm>
            <a:off x="228600" y="304800"/>
            <a:ext cx="8686800" cy="6248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dk1"/>
              </a:buClr>
              <a:buSzPts val="1900"/>
              <a:buNone/>
            </a:pPr>
            <a:r>
              <a:rPr lang="en-US" sz="1900" dirty="0">
                <a:solidFill>
                  <a:schemeClr val="dk1"/>
                </a:solidFill>
                <a:latin typeface="Times New Roman"/>
                <a:ea typeface="Times New Roman"/>
                <a:cs typeface="Times New Roman"/>
                <a:sym typeface="Times New Roman"/>
              </a:rPr>
              <a:t> </a:t>
            </a:r>
            <a:r>
              <a:rPr lang="en-US" sz="1900" b="1" dirty="0">
                <a:solidFill>
                  <a:srgbClr val="00B0F0"/>
                </a:solidFill>
                <a:latin typeface="Times New Roman"/>
                <a:ea typeface="Times New Roman"/>
                <a:cs typeface="Times New Roman"/>
                <a:sym typeface="Times New Roman"/>
              </a:rPr>
              <a:t>Questions to Consider</a:t>
            </a:r>
            <a:endParaRPr sz="1900" dirty="0">
              <a:solidFill>
                <a:srgbClr val="00B0F0"/>
              </a:solidFill>
              <a:latin typeface="Times New Roman"/>
              <a:ea typeface="Times New Roman"/>
              <a:cs typeface="Times New Roman"/>
              <a:sym typeface="Times New Roman"/>
            </a:endParaRPr>
          </a:p>
          <a:p>
            <a:pPr marL="228600" lvl="0" indent="-228600" algn="l" rtl="0">
              <a:lnSpc>
                <a:spcPct val="100000"/>
              </a:lnSpc>
              <a:spcBef>
                <a:spcPts val="380"/>
              </a:spcBef>
              <a:spcAft>
                <a:spcPts val="0"/>
              </a:spcAft>
              <a:buClr>
                <a:srgbClr val="888888"/>
              </a:buClr>
              <a:buSzPts val="1900"/>
              <a:buNone/>
            </a:pPr>
            <a:endParaRPr sz="1900" dirty="0">
              <a:solidFill>
                <a:schemeClr val="dk1"/>
              </a:solidFill>
              <a:latin typeface="Times New Roman"/>
              <a:ea typeface="Times New Roman"/>
              <a:cs typeface="Times New Roman"/>
              <a:sym typeface="Times New Roman"/>
            </a:endParaRPr>
          </a:p>
          <a:p>
            <a:pPr marL="457200" lvl="0" indent="-355600" algn="l" rtl="0">
              <a:lnSpc>
                <a:spcPts val="2160"/>
              </a:lnSpc>
              <a:spcBef>
                <a:spcPts val="240"/>
              </a:spcBef>
              <a:spcAft>
                <a:spcPts val="0"/>
              </a:spcAft>
              <a:buClr>
                <a:schemeClr val="dk1"/>
              </a:buClr>
              <a:buSzPts val="2000"/>
              <a:buFont typeface="Times New Roman"/>
              <a:buAutoNum type="arabicPeriod"/>
            </a:pPr>
            <a:r>
              <a:rPr lang="en-US" sz="1800" dirty="0">
                <a:solidFill>
                  <a:schemeClr val="dk1"/>
                </a:solidFill>
                <a:latin typeface="Times New Roman"/>
                <a:ea typeface="Times New Roman"/>
                <a:cs typeface="Times New Roman"/>
                <a:sym typeface="Times New Roman"/>
              </a:rPr>
              <a:t>Despite having information about the issue, why is the international community not able to efficiently address it?</a:t>
            </a:r>
            <a:endParaRPr sz="1800" dirty="0">
              <a:solidFill>
                <a:schemeClr val="dk1"/>
              </a:solidFill>
              <a:latin typeface="Times New Roman"/>
              <a:ea typeface="Times New Roman"/>
              <a:cs typeface="Times New Roman"/>
              <a:sym typeface="Times New Roman"/>
            </a:endParaRPr>
          </a:p>
          <a:p>
            <a:pPr marL="457200" lvl="0" indent="-355600" algn="l" rtl="0">
              <a:lnSpc>
                <a:spcPts val="2160"/>
              </a:lnSpc>
              <a:spcBef>
                <a:spcPts val="0"/>
              </a:spcBef>
              <a:spcAft>
                <a:spcPts val="0"/>
              </a:spcAft>
              <a:buClr>
                <a:schemeClr val="dk1"/>
              </a:buClr>
              <a:buSzPts val="2000"/>
              <a:buFont typeface="Times New Roman"/>
              <a:buAutoNum type="arabicPeriod"/>
            </a:pPr>
            <a:r>
              <a:rPr lang="en-US" sz="1800" dirty="0">
                <a:solidFill>
                  <a:schemeClr val="dk1"/>
                </a:solidFill>
                <a:latin typeface="Times New Roman"/>
                <a:ea typeface="Times New Roman"/>
                <a:cs typeface="Times New Roman"/>
                <a:sym typeface="Times New Roman"/>
              </a:rPr>
              <a:t>What are the regional and global implications of not being able to address the issue?</a:t>
            </a:r>
            <a:endParaRPr sz="1800" dirty="0">
              <a:solidFill>
                <a:schemeClr val="dk1"/>
              </a:solidFill>
              <a:latin typeface="Times New Roman"/>
              <a:ea typeface="Times New Roman"/>
              <a:cs typeface="Times New Roman"/>
              <a:sym typeface="Times New Roman"/>
            </a:endParaRPr>
          </a:p>
          <a:p>
            <a:pPr marL="457200" lvl="0" indent="-355600" algn="l" rtl="0">
              <a:lnSpc>
                <a:spcPts val="2160"/>
              </a:lnSpc>
              <a:spcBef>
                <a:spcPts val="0"/>
              </a:spcBef>
              <a:spcAft>
                <a:spcPts val="0"/>
              </a:spcAft>
              <a:buClr>
                <a:schemeClr val="dk1"/>
              </a:buClr>
              <a:buSzPts val="2000"/>
              <a:buFont typeface="Times New Roman"/>
              <a:buAutoNum type="arabicPeriod"/>
            </a:pPr>
            <a:r>
              <a:rPr lang="en-US" sz="1800" dirty="0">
                <a:solidFill>
                  <a:schemeClr val="dk1"/>
                </a:solidFill>
                <a:latin typeface="Times New Roman"/>
                <a:ea typeface="Times New Roman"/>
                <a:cs typeface="Times New Roman"/>
                <a:sym typeface="Times New Roman"/>
              </a:rPr>
              <a:t>What has your country done to address the issue and what have been the outcomes? </a:t>
            </a:r>
            <a:endParaRPr sz="1800" dirty="0">
              <a:solidFill>
                <a:schemeClr val="dk1"/>
              </a:solidFill>
              <a:latin typeface="Times New Roman"/>
              <a:ea typeface="Times New Roman"/>
              <a:cs typeface="Times New Roman"/>
              <a:sym typeface="Times New Roman"/>
            </a:endParaRPr>
          </a:p>
          <a:p>
            <a:pPr marL="457200" lvl="0" indent="-355600" algn="l" rtl="0">
              <a:lnSpc>
                <a:spcPts val="2160"/>
              </a:lnSpc>
              <a:spcBef>
                <a:spcPts val="0"/>
              </a:spcBef>
              <a:spcAft>
                <a:spcPts val="0"/>
              </a:spcAft>
              <a:buClr>
                <a:schemeClr val="dk1"/>
              </a:buClr>
              <a:buSzPts val="2000"/>
              <a:buFont typeface="Times New Roman"/>
              <a:buAutoNum type="arabicPeriod"/>
            </a:pPr>
            <a:r>
              <a:rPr lang="en-US" sz="1800" dirty="0">
                <a:solidFill>
                  <a:schemeClr val="dk1"/>
                </a:solidFill>
                <a:latin typeface="Times New Roman"/>
                <a:ea typeface="Times New Roman"/>
                <a:cs typeface="Times New Roman"/>
                <a:sym typeface="Times New Roman"/>
              </a:rPr>
              <a:t>What national and international legislations can be put in place to identify Money Laundering?</a:t>
            </a:r>
            <a:endParaRPr sz="1800" dirty="0">
              <a:solidFill>
                <a:schemeClr val="dk1"/>
              </a:solidFill>
              <a:latin typeface="Times New Roman"/>
              <a:ea typeface="Times New Roman"/>
              <a:cs typeface="Times New Roman"/>
              <a:sym typeface="Times New Roman"/>
            </a:endParaRPr>
          </a:p>
          <a:p>
            <a:pPr marL="457200" lvl="0" indent="-349250" algn="l" rtl="0">
              <a:lnSpc>
                <a:spcPts val="2160"/>
              </a:lnSpc>
              <a:spcBef>
                <a:spcPts val="0"/>
              </a:spcBef>
              <a:spcAft>
                <a:spcPts val="0"/>
              </a:spcAft>
              <a:buClr>
                <a:schemeClr val="dk1"/>
              </a:buClr>
              <a:buSzPts val="1900"/>
              <a:buFont typeface="Times New Roman"/>
              <a:buAutoNum type="arabicPeriod"/>
            </a:pPr>
            <a:r>
              <a:rPr lang="en-US" sz="1800" dirty="0">
                <a:solidFill>
                  <a:schemeClr val="dk1"/>
                </a:solidFill>
                <a:latin typeface="Times New Roman"/>
                <a:ea typeface="Times New Roman"/>
                <a:cs typeface="Times New Roman"/>
                <a:sym typeface="Times New Roman"/>
              </a:rPr>
              <a:t>How should countries do in the case of transnational criminal activities and Money Laundering?</a:t>
            </a:r>
            <a:endParaRPr sz="1800" dirty="0">
              <a:solidFill>
                <a:schemeClr val="dk1"/>
              </a:solidFill>
              <a:latin typeface="Times New Roman"/>
              <a:ea typeface="Times New Roman"/>
              <a:cs typeface="Times New Roman"/>
              <a:sym typeface="Times New Roman"/>
            </a:endParaRPr>
          </a:p>
          <a:p>
            <a:pPr marL="457200" lvl="0" indent="-349250" algn="l" rtl="0">
              <a:lnSpc>
                <a:spcPts val="2160"/>
              </a:lnSpc>
              <a:spcBef>
                <a:spcPts val="0"/>
              </a:spcBef>
              <a:spcAft>
                <a:spcPts val="0"/>
              </a:spcAft>
              <a:buClr>
                <a:schemeClr val="dk1"/>
              </a:buClr>
              <a:buSzPts val="1900"/>
              <a:buFont typeface="Times New Roman"/>
              <a:buAutoNum type="arabicPeriod"/>
            </a:pPr>
            <a:r>
              <a:rPr lang="en-US" sz="1800" dirty="0">
                <a:solidFill>
                  <a:schemeClr val="dk1"/>
                </a:solidFill>
                <a:latin typeface="Times New Roman"/>
                <a:ea typeface="Times New Roman"/>
                <a:cs typeface="Times New Roman"/>
                <a:sym typeface="Times New Roman"/>
              </a:rPr>
              <a:t>What is the impact of Money Laundering on the global economy and international financial system?</a:t>
            </a:r>
            <a:endParaRPr sz="1800" dirty="0">
              <a:solidFill>
                <a:schemeClr val="dk1"/>
              </a:solidFill>
              <a:latin typeface="Times New Roman"/>
              <a:ea typeface="Times New Roman"/>
              <a:cs typeface="Times New Roman"/>
              <a:sym typeface="Times New Roman"/>
            </a:endParaRPr>
          </a:p>
          <a:p>
            <a:pPr marL="457200" lvl="0" indent="-349250" algn="l" rtl="0">
              <a:lnSpc>
                <a:spcPts val="2160"/>
              </a:lnSpc>
              <a:spcBef>
                <a:spcPts val="0"/>
              </a:spcBef>
              <a:spcAft>
                <a:spcPts val="0"/>
              </a:spcAft>
              <a:buClr>
                <a:schemeClr val="dk1"/>
              </a:buClr>
              <a:buSzPts val="1900"/>
              <a:buFont typeface="Times New Roman"/>
              <a:buAutoNum type="arabicPeriod"/>
            </a:pPr>
            <a:r>
              <a:rPr lang="en-US" sz="1800" dirty="0">
                <a:solidFill>
                  <a:schemeClr val="dk1"/>
                </a:solidFill>
                <a:latin typeface="Times New Roman"/>
                <a:ea typeface="Times New Roman"/>
                <a:cs typeface="Times New Roman"/>
                <a:sym typeface="Times New Roman"/>
              </a:rPr>
              <a:t>What degree of oversight and/or interference should governments have over national economies to tackle the issue?</a:t>
            </a:r>
            <a:endParaRPr sz="1800" dirty="0">
              <a:solidFill>
                <a:schemeClr val="dk1"/>
              </a:solidFill>
              <a:latin typeface="Times New Roman"/>
              <a:ea typeface="Times New Roman"/>
              <a:cs typeface="Times New Roman"/>
              <a:sym typeface="Times New Roman"/>
            </a:endParaRPr>
          </a:p>
          <a:p>
            <a:pPr marL="457200" lvl="0" indent="-349250" algn="l" rtl="0">
              <a:lnSpc>
                <a:spcPts val="2160"/>
              </a:lnSpc>
              <a:spcBef>
                <a:spcPts val="0"/>
              </a:spcBef>
              <a:spcAft>
                <a:spcPts val="0"/>
              </a:spcAft>
              <a:buClr>
                <a:schemeClr val="dk1"/>
              </a:buClr>
              <a:buSzPts val="1900"/>
              <a:buFont typeface="Times New Roman"/>
              <a:buAutoNum type="arabicPeriod"/>
            </a:pPr>
            <a:r>
              <a:rPr lang="en-US" sz="1800" dirty="0">
                <a:solidFill>
                  <a:schemeClr val="dk1"/>
                </a:solidFill>
                <a:latin typeface="Times New Roman"/>
                <a:ea typeface="Times New Roman"/>
                <a:cs typeface="Times New Roman"/>
                <a:sym typeface="Times New Roman"/>
              </a:rPr>
              <a:t>How to keep track of the techniques being currently used by criminals to launder money?</a:t>
            </a:r>
            <a:endParaRPr sz="1800" dirty="0">
              <a:solidFill>
                <a:schemeClr val="dk1"/>
              </a:solidFill>
              <a:latin typeface="Times New Roman"/>
              <a:ea typeface="Times New Roman"/>
              <a:cs typeface="Times New Roman"/>
              <a:sym typeface="Times New Roman"/>
            </a:endParaRPr>
          </a:p>
          <a:p>
            <a:pPr marL="457200" lvl="0" indent="-349250" algn="l" rtl="0">
              <a:lnSpc>
                <a:spcPts val="2160"/>
              </a:lnSpc>
              <a:spcBef>
                <a:spcPts val="0"/>
              </a:spcBef>
              <a:spcAft>
                <a:spcPts val="0"/>
              </a:spcAft>
              <a:buClr>
                <a:schemeClr val="dk1"/>
              </a:buClr>
              <a:buSzPts val="1900"/>
              <a:buFont typeface="Times New Roman"/>
              <a:buAutoNum type="arabicPeriod"/>
            </a:pPr>
            <a:r>
              <a:rPr lang="en-US" sz="1800" dirty="0">
                <a:solidFill>
                  <a:schemeClr val="dk1"/>
                </a:solidFill>
                <a:latin typeface="Times New Roman"/>
                <a:ea typeface="Times New Roman"/>
                <a:cs typeface="Times New Roman"/>
                <a:sym typeface="Times New Roman"/>
              </a:rPr>
              <a:t>What are the social implications of Money Laundering and how to tackle them? </a:t>
            </a:r>
            <a:endParaRPr sz="1800" dirty="0">
              <a:solidFill>
                <a:schemeClr val="dk1"/>
              </a:solidFill>
              <a:latin typeface="Times New Roman"/>
              <a:ea typeface="Times New Roman"/>
              <a:cs typeface="Times New Roman"/>
              <a:sym typeface="Times New Roman"/>
            </a:endParaRPr>
          </a:p>
          <a:p>
            <a:pPr marL="457200" lvl="0" indent="-349250" algn="l" rtl="0">
              <a:lnSpc>
                <a:spcPts val="2160"/>
              </a:lnSpc>
              <a:spcBef>
                <a:spcPts val="0"/>
              </a:spcBef>
              <a:spcAft>
                <a:spcPts val="0"/>
              </a:spcAft>
              <a:buClr>
                <a:schemeClr val="dk1"/>
              </a:buClr>
              <a:buSzPts val="1900"/>
              <a:buFont typeface="Times New Roman"/>
              <a:buAutoNum type="arabicPeriod"/>
            </a:pPr>
            <a:r>
              <a:rPr lang="en-US" sz="1800" dirty="0">
                <a:solidFill>
                  <a:schemeClr val="dk1"/>
                </a:solidFill>
                <a:latin typeface="Times New Roman"/>
                <a:ea typeface="Times New Roman"/>
                <a:cs typeface="Times New Roman"/>
                <a:sym typeface="Times New Roman"/>
              </a:rPr>
              <a:t>How to strengthen national and international framework to effectively tackle Money Laundering and financing of terrorism?</a:t>
            </a:r>
            <a:endParaRPr sz="1800" dirty="0">
              <a:solidFill>
                <a:schemeClr val="dk1"/>
              </a:solidFill>
              <a:latin typeface="Times New Roman"/>
              <a:ea typeface="Times New Roman"/>
              <a:cs typeface="Times New Roman"/>
              <a:sym typeface="Times New Roman"/>
            </a:endParaRPr>
          </a:p>
        </p:txBody>
      </p:sp>
      <p:pic>
        <p:nvPicPr>
          <p:cNvPr id="171" name="Google Shape;171;p21"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72" name="Google Shape;172;p21" descr="C:\Users\marlyn\Downloads\blue-border-md.png"/>
          <p:cNvPicPr preferRelativeResize="0"/>
          <p:nvPr/>
        </p:nvPicPr>
        <p:blipFill rotWithShape="1">
          <a:blip r:embed="rId3">
            <a:alphaModFix/>
          </a:blip>
          <a:srcRect/>
          <a:stretch/>
        </p:blipFill>
        <p:spPr>
          <a:xfrm rot="5400000">
            <a:off x="7932738" y="1"/>
            <a:ext cx="1211262" cy="1211263"/>
          </a:xfrm>
          <a:prstGeom prst="rect">
            <a:avLst/>
          </a:prstGeom>
          <a:noFill/>
          <a:ln>
            <a:noFill/>
          </a:ln>
        </p:spPr>
      </p:pic>
      <p:pic>
        <p:nvPicPr>
          <p:cNvPr id="173" name="Google Shape;173;p21"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74" name="Google Shape;174;p21"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3739</Words>
  <Application>Microsoft Office PowerPoint</Application>
  <PresentationFormat>On-screen Show (4:3)</PresentationFormat>
  <Paragraphs>157</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Michelle Charles</cp:lastModifiedBy>
  <cp:revision>1</cp:revision>
  <dcterms:modified xsi:type="dcterms:W3CDTF">2022-06-12T08:55:17Z</dcterms:modified>
</cp:coreProperties>
</file>