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gguARaLK0HKYyDecO69zvLUUAVy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51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30af7ef9b1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g130af7ef9b1_0_6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g130af7ef9b1_0_6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08" name="Google Shape;10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30af7ef9b1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130af7ef9b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130af7ef9b1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30af7ef9b1_0_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130af7ef9b1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g130af7ef9b1_0_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30af7ef9b1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g130af7ef9b1_0_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g130af7ef9b1_0_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30af7ef9b1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g130af7ef9b1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g130af7ef9b1_0_2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30af7ef9b1_0_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130af7ef9b1_0_5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g130af7ef9b1_0_5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30af7ef9b1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g130af7ef9b1_0_4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g130af7ef9b1_0_4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0"/>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0"/>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0"/>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2309019" y="-251617"/>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4732338" y="2171703"/>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541338" y="190502"/>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11"/>
          <p:cNvSpPr txBox="1">
            <a:spLocks noGrp="1"/>
          </p:cNvSpPr>
          <p:nvPr>
            <p:ph type="ctrTitle"/>
          </p:nvPr>
        </p:nvSpPr>
        <p:spPr>
          <a:xfrm>
            <a:off x="685800" y="2130427"/>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2" name="Google Shape;22;p11"/>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1"/>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1"/>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2"/>
          <p:cNvSpPr txBox="1">
            <a:spLocks noGrp="1"/>
          </p:cNvSpPr>
          <p:nvPr>
            <p:ph type="body" idx="1"/>
          </p:nvPr>
        </p:nvSpPr>
        <p:spPr>
          <a:xfrm>
            <a:off x="457200" y="1600202"/>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12"/>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2"/>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2"/>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3"/>
          <p:cNvSpPr txBox="1">
            <a:spLocks noGrp="1"/>
          </p:cNvSpPr>
          <p:nvPr>
            <p:ph type="body" idx="1"/>
          </p:nvPr>
        </p:nvSpPr>
        <p:spPr>
          <a:xfrm>
            <a:off x="722313" y="2906715"/>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13"/>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3"/>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4"/>
          <p:cNvSpPr txBox="1">
            <a:spLocks noGrp="1"/>
          </p:cNvSpPr>
          <p:nvPr>
            <p:ph type="body" idx="1"/>
          </p:nvPr>
        </p:nvSpPr>
        <p:spPr>
          <a:xfrm>
            <a:off x="457200" y="1600202"/>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14"/>
          <p:cNvSpPr txBox="1">
            <a:spLocks noGrp="1"/>
          </p:cNvSpPr>
          <p:nvPr>
            <p:ph type="body" idx="2"/>
          </p:nvPr>
        </p:nvSpPr>
        <p:spPr>
          <a:xfrm>
            <a:off x="4648200" y="1600202"/>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14"/>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4"/>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5"/>
          <p:cNvSpPr txBox="1">
            <a:spLocks noGrp="1"/>
          </p:cNvSpPr>
          <p:nvPr>
            <p:ph type="body" idx="1"/>
          </p:nvPr>
        </p:nvSpPr>
        <p:spPr>
          <a:xfrm>
            <a:off x="457202"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15"/>
          <p:cNvSpPr txBox="1">
            <a:spLocks noGrp="1"/>
          </p:cNvSpPr>
          <p:nvPr>
            <p:ph type="body" idx="2"/>
          </p:nvPr>
        </p:nvSpPr>
        <p:spPr>
          <a:xfrm>
            <a:off x="457202"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15"/>
          <p:cNvSpPr txBox="1">
            <a:spLocks noGrp="1"/>
          </p:cNvSpPr>
          <p:nvPr>
            <p:ph type="body" idx="3"/>
          </p:nvPr>
        </p:nvSpPr>
        <p:spPr>
          <a:xfrm>
            <a:off x="4645027"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15"/>
          <p:cNvSpPr txBox="1">
            <a:spLocks noGrp="1"/>
          </p:cNvSpPr>
          <p:nvPr>
            <p:ph type="body" idx="4"/>
          </p:nvPr>
        </p:nvSpPr>
        <p:spPr>
          <a:xfrm>
            <a:off x="4645027"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15"/>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5"/>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6"/>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457202"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3575051" y="273052"/>
            <a:ext cx="5111751"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457202" y="1435102"/>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7"/>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1792288" y="4800601"/>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
          <p:cNvSpPr>
            <a:spLocks noGrp="1"/>
          </p:cNvSpPr>
          <p:nvPr>
            <p:ph type="pic" idx="2"/>
          </p:nvPr>
        </p:nvSpPr>
        <p:spPr>
          <a:xfrm>
            <a:off x="1792288" y="612775"/>
            <a:ext cx="5486400" cy="4114800"/>
          </a:xfrm>
          <a:prstGeom prst="rect">
            <a:avLst/>
          </a:prstGeom>
          <a:noFill/>
          <a:ln>
            <a:noFill/>
          </a:ln>
        </p:spPr>
      </p:sp>
      <p:sp>
        <p:nvSpPr>
          <p:cNvPr id="68" name="Google Shape;68;p18"/>
          <p:cNvSpPr txBox="1">
            <a:spLocks noGrp="1"/>
          </p:cNvSpPr>
          <p:nvPr>
            <p:ph type="body" idx="1"/>
          </p:nvPr>
        </p:nvSpPr>
        <p:spPr>
          <a:xfrm>
            <a:off x="1792288" y="5367339"/>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8"/>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457200" y="1600202"/>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457200" y="6356352"/>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3124200" y="6356352"/>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6553200" y="6356352"/>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www.reuters.com/" TargetMode="External"/><Relationship Id="rId13" Type="http://schemas.openxmlformats.org/officeDocument/2006/relationships/hyperlink" Target="https://www.efe.com/" TargetMode="External"/><Relationship Id="rId18" Type="http://schemas.openxmlformats.org/officeDocument/2006/relationships/hyperlink" Target="http://agenciabrasil.ebc.com.br/en" TargetMode="External"/><Relationship Id="rId3" Type="http://schemas.openxmlformats.org/officeDocument/2006/relationships/hyperlink" Target="https://ria.ru/" TargetMode="External"/><Relationship Id="rId21" Type="http://schemas.openxmlformats.org/officeDocument/2006/relationships/hyperlink" Target="https://www.dailymail.co.uk/home/index.html" TargetMode="External"/><Relationship Id="rId7" Type="http://schemas.openxmlformats.org/officeDocument/2006/relationships/hyperlink" Target="https://www.dpa.com/en/" TargetMode="External"/><Relationship Id="rId12" Type="http://schemas.openxmlformats.org/officeDocument/2006/relationships/hyperlink" Target="https://edition.cnn.com/" TargetMode="External"/><Relationship Id="rId17" Type="http://schemas.openxmlformats.org/officeDocument/2006/relationships/hyperlink" Target="http://www.ansa.it/english/index.html" TargetMode="External"/><Relationship Id="rId2" Type="http://schemas.openxmlformats.org/officeDocument/2006/relationships/notesSlide" Target="../notesSlides/notesSlide10.xml"/><Relationship Id="rId16" Type="http://schemas.openxmlformats.org/officeDocument/2006/relationships/hyperlink" Target="https://english.kyodonews.net/" TargetMode="External"/><Relationship Id="rId20" Type="http://schemas.openxmlformats.org/officeDocument/2006/relationships/hyperlink" Target="https://www.aap.com.au/" TargetMode="External"/><Relationship Id="rId1" Type="http://schemas.openxmlformats.org/officeDocument/2006/relationships/slideLayout" Target="../slideLayouts/slideLayout2.xml"/><Relationship Id="rId6" Type="http://schemas.openxmlformats.org/officeDocument/2006/relationships/hyperlink" Target="https://www.upi.com/" TargetMode="External"/><Relationship Id="rId11" Type="http://schemas.openxmlformats.org/officeDocument/2006/relationships/hyperlink" Target="https://www.bbc.com/" TargetMode="External"/><Relationship Id="rId5" Type="http://schemas.openxmlformats.org/officeDocument/2006/relationships/hyperlink" Target="https://www.afp.com/en" TargetMode="External"/><Relationship Id="rId15" Type="http://schemas.openxmlformats.org/officeDocument/2006/relationships/hyperlink" Target="https://tass.com" TargetMode="External"/><Relationship Id="rId23" Type="http://schemas.openxmlformats.org/officeDocument/2006/relationships/image" Target="../media/image2.png"/><Relationship Id="rId10" Type="http://schemas.openxmlformats.org/officeDocument/2006/relationships/hyperlink" Target="http://www.xinhuanet.com/english/" TargetMode="External"/><Relationship Id="rId19" Type="http://schemas.openxmlformats.org/officeDocument/2006/relationships/hyperlink" Target="http://www.thecanadianpress.com/" TargetMode="External"/><Relationship Id="rId4" Type="http://schemas.openxmlformats.org/officeDocument/2006/relationships/hyperlink" Target="https://www.apnews.com/" TargetMode="External"/><Relationship Id="rId9" Type="http://schemas.openxmlformats.org/officeDocument/2006/relationships/hyperlink" Target="https://www.thenational.ae/" TargetMode="External"/><Relationship Id="rId14" Type="http://schemas.openxmlformats.org/officeDocument/2006/relationships/hyperlink" Target="https://timesofindia.indiatimes.com/" TargetMode="External"/><Relationship Id="rId22" Type="http://schemas.openxmlformats.org/officeDocument/2006/relationships/hyperlink" Target="http://english.yonhapnews.co.k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C:\Users\marlyn\Documents\WINMUN\WINMUN logo.png"/>
          <p:cNvPicPr preferRelativeResize="0"/>
          <p:nvPr/>
        </p:nvPicPr>
        <p:blipFill rotWithShape="1">
          <a:blip r:embed="rId3">
            <a:alphaModFix/>
          </a:blip>
          <a:srcRect l="3361" t="21841" r="3886" b="23994"/>
          <a:stretch/>
        </p:blipFill>
        <p:spPr>
          <a:xfrm>
            <a:off x="2362200" y="381000"/>
            <a:ext cx="4343400" cy="3981450"/>
          </a:xfrm>
          <a:prstGeom prst="rect">
            <a:avLst/>
          </a:prstGeom>
          <a:noFill/>
          <a:ln>
            <a:noFill/>
          </a:ln>
        </p:spPr>
      </p:pic>
      <p:pic>
        <p:nvPicPr>
          <p:cNvPr id="89" name="Google Shape;89;p1"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90" name="Google Shape;90;p1"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pic>
        <p:nvPicPr>
          <p:cNvPr id="91" name="Google Shape;91;p1" descr="C:\Users\marlyn\Downloads\blue-border-md.png"/>
          <p:cNvPicPr preferRelativeResize="0"/>
          <p:nvPr/>
        </p:nvPicPr>
        <p:blipFill rotWithShape="1">
          <a:blip r:embed="rId4">
            <a:alphaModFix/>
          </a:blip>
          <a:srcRect/>
          <a:stretch/>
        </p:blipFill>
        <p:spPr>
          <a:xfrm rot="-5400000">
            <a:off x="0" y="5646739"/>
            <a:ext cx="1211262" cy="1211263"/>
          </a:xfrm>
          <a:prstGeom prst="rect">
            <a:avLst/>
          </a:prstGeom>
          <a:noFill/>
          <a:ln>
            <a:noFill/>
          </a:ln>
        </p:spPr>
      </p:pic>
      <p:pic>
        <p:nvPicPr>
          <p:cNvPr id="92" name="Google Shape;92;p1"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sp>
        <p:nvSpPr>
          <p:cNvPr id="93" name="Google Shape;93;p1"/>
          <p:cNvSpPr/>
          <p:nvPr/>
        </p:nvSpPr>
        <p:spPr>
          <a:xfrm>
            <a:off x="1295403" y="4343402"/>
            <a:ext cx="6527231"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a:solidFill>
                  <a:srgbClr val="00B0F0"/>
                </a:solidFill>
                <a:latin typeface="Calibri"/>
                <a:ea typeface="Calibri"/>
                <a:cs typeface="Calibri"/>
                <a:sym typeface="Calibri"/>
              </a:rPr>
              <a:t>INTERNATIONAL PRESS CORPS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g130af7ef9b1_0_65"/>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chemeClr val="dk1"/>
              </a:buClr>
              <a:buSzPct val="60393"/>
              <a:buNone/>
            </a:pPr>
            <a:r>
              <a:rPr lang="en-US" sz="2980" b="1">
                <a:solidFill>
                  <a:schemeClr val="dk1"/>
                </a:solidFill>
                <a:latin typeface="Times New Roman"/>
                <a:ea typeface="Times New Roman"/>
                <a:cs typeface="Times New Roman"/>
                <a:sym typeface="Times New Roman"/>
              </a:rPr>
              <a:t>NEWS AGENCIES (for reference)</a:t>
            </a:r>
            <a:endParaRPr sz="2980" b="1">
              <a:solidFill>
                <a:schemeClr val="dk1"/>
              </a:solidFill>
              <a:latin typeface="Times New Roman"/>
              <a:ea typeface="Times New Roman"/>
              <a:cs typeface="Times New Roman"/>
              <a:sym typeface="Times New Roman"/>
            </a:endParaRPr>
          </a:p>
          <a:p>
            <a:pPr marL="0" lvl="0" indent="0" algn="ctr" rtl="0">
              <a:spcBef>
                <a:spcPts val="0"/>
              </a:spcBef>
              <a:spcAft>
                <a:spcPts val="0"/>
              </a:spcAft>
              <a:buClr>
                <a:schemeClr val="dk1"/>
              </a:buClr>
              <a:buSzPct val="60393"/>
              <a:buNone/>
            </a:pPr>
            <a:endParaRPr sz="2980" b="1">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RIA Novosti - </a:t>
            </a:r>
            <a:r>
              <a:rPr lang="en-US" sz="2464" u="sng">
                <a:solidFill>
                  <a:schemeClr val="hlink"/>
                </a:solidFill>
                <a:latin typeface="Times New Roman"/>
                <a:ea typeface="Times New Roman"/>
                <a:cs typeface="Times New Roman"/>
                <a:sym typeface="Times New Roman"/>
                <a:hlinkClick r:id="rId3"/>
              </a:rPr>
              <a:t>https://ria.ru/</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Associated Press - </a:t>
            </a:r>
            <a:r>
              <a:rPr lang="en-US" sz="2464" u="sng">
                <a:solidFill>
                  <a:schemeClr val="hlink"/>
                </a:solidFill>
                <a:latin typeface="Times New Roman"/>
                <a:ea typeface="Times New Roman"/>
                <a:cs typeface="Times New Roman"/>
                <a:sym typeface="Times New Roman"/>
                <a:hlinkClick r:id="rId4"/>
              </a:rPr>
              <a:t>https://www.apnews.com/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Agence France-Presse - </a:t>
            </a:r>
            <a:r>
              <a:rPr lang="en-US" sz="2464" u="sng">
                <a:solidFill>
                  <a:schemeClr val="hlink"/>
                </a:solidFill>
                <a:latin typeface="Times New Roman"/>
                <a:ea typeface="Times New Roman"/>
                <a:cs typeface="Times New Roman"/>
                <a:sym typeface="Times New Roman"/>
                <a:hlinkClick r:id="rId5"/>
              </a:rPr>
              <a:t>https://www.afp.com/en</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United Press International - </a:t>
            </a:r>
            <a:r>
              <a:rPr lang="en-US" sz="2464" u="sng">
                <a:solidFill>
                  <a:schemeClr val="hlink"/>
                </a:solidFill>
                <a:latin typeface="Times New Roman"/>
                <a:ea typeface="Times New Roman"/>
                <a:cs typeface="Times New Roman"/>
                <a:sym typeface="Times New Roman"/>
                <a:hlinkClick r:id="rId6"/>
              </a:rPr>
              <a:t>https://www.upi.com/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Deutsche Press-Agentur - </a:t>
            </a:r>
            <a:r>
              <a:rPr lang="en-US" sz="2464" u="sng">
                <a:solidFill>
                  <a:schemeClr val="hlink"/>
                </a:solidFill>
                <a:latin typeface="Times New Roman"/>
                <a:ea typeface="Times New Roman"/>
                <a:cs typeface="Times New Roman"/>
                <a:sym typeface="Times New Roman"/>
                <a:hlinkClick r:id="rId7"/>
              </a:rPr>
              <a:t>https://www.dpa.com/en/</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Reuters - </a:t>
            </a:r>
            <a:r>
              <a:rPr lang="en-US" sz="2464" u="sng">
                <a:solidFill>
                  <a:schemeClr val="hlink"/>
                </a:solidFill>
                <a:latin typeface="Times New Roman"/>
                <a:ea typeface="Times New Roman"/>
                <a:cs typeface="Times New Roman"/>
                <a:sym typeface="Times New Roman"/>
                <a:hlinkClick r:id="rId8"/>
              </a:rPr>
              <a:t>https://www.reuters.com/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The National - </a:t>
            </a:r>
            <a:r>
              <a:rPr lang="en-US" sz="2464" u="sng">
                <a:solidFill>
                  <a:schemeClr val="hlink"/>
                </a:solidFill>
                <a:latin typeface="Times New Roman"/>
                <a:ea typeface="Times New Roman"/>
                <a:cs typeface="Times New Roman"/>
                <a:sym typeface="Times New Roman"/>
                <a:hlinkClick r:id="rId9"/>
              </a:rPr>
              <a:t>https://www.thenational.ae/</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Xinhua News Agency - </a:t>
            </a:r>
            <a:r>
              <a:rPr lang="en-US" sz="2464" u="sng">
                <a:solidFill>
                  <a:schemeClr val="hlink"/>
                </a:solidFill>
                <a:latin typeface="Times New Roman"/>
                <a:ea typeface="Times New Roman"/>
                <a:cs typeface="Times New Roman"/>
                <a:sym typeface="Times New Roman"/>
                <a:hlinkClick r:id="rId10"/>
              </a:rPr>
              <a:t>http://www.xinhuanet.com/english/</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BBC - </a:t>
            </a:r>
            <a:r>
              <a:rPr lang="en-US" sz="2464" u="sng">
                <a:solidFill>
                  <a:schemeClr val="hlink"/>
                </a:solidFill>
                <a:latin typeface="Times New Roman"/>
                <a:ea typeface="Times New Roman"/>
                <a:cs typeface="Times New Roman"/>
                <a:sym typeface="Times New Roman"/>
                <a:hlinkClick r:id="rId11"/>
              </a:rPr>
              <a:t>https://www.bbc.com/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CNN - </a:t>
            </a:r>
            <a:r>
              <a:rPr lang="en-US" sz="2464" u="sng">
                <a:solidFill>
                  <a:schemeClr val="hlink"/>
                </a:solidFill>
                <a:latin typeface="Times New Roman"/>
                <a:ea typeface="Times New Roman"/>
                <a:cs typeface="Times New Roman"/>
                <a:sym typeface="Times New Roman"/>
                <a:hlinkClick r:id="rId12"/>
              </a:rPr>
              <a:t>https://edition.cnn.com/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Agencia EFE - </a:t>
            </a:r>
            <a:r>
              <a:rPr lang="en-US" sz="2464" u="sng">
                <a:solidFill>
                  <a:schemeClr val="hlink"/>
                </a:solidFill>
                <a:latin typeface="Times New Roman"/>
                <a:ea typeface="Times New Roman"/>
                <a:cs typeface="Times New Roman"/>
                <a:sym typeface="Times New Roman"/>
                <a:hlinkClick r:id="rId13"/>
              </a:rPr>
              <a:t>https://www.efe.com/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Times of India - </a:t>
            </a:r>
            <a:r>
              <a:rPr lang="en-US" sz="2464" u="sng">
                <a:solidFill>
                  <a:schemeClr val="hlink"/>
                </a:solidFill>
                <a:latin typeface="Times New Roman"/>
                <a:ea typeface="Times New Roman"/>
                <a:cs typeface="Times New Roman"/>
                <a:sym typeface="Times New Roman"/>
                <a:hlinkClick r:id="rId14"/>
              </a:rPr>
              <a:t>https://timesofindia.indiatimes.com/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Russian News Agency TASS - </a:t>
            </a:r>
            <a:r>
              <a:rPr lang="en-US" sz="2464" u="sng">
                <a:solidFill>
                  <a:schemeClr val="hlink"/>
                </a:solidFill>
                <a:latin typeface="Times New Roman"/>
                <a:ea typeface="Times New Roman"/>
                <a:cs typeface="Times New Roman"/>
                <a:sym typeface="Times New Roman"/>
                <a:hlinkClick r:id="rId15"/>
              </a:rPr>
              <a:t>https://tass.com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Kyodo News - </a:t>
            </a:r>
            <a:r>
              <a:rPr lang="en-US" sz="2464" u="sng">
                <a:solidFill>
                  <a:schemeClr val="hlink"/>
                </a:solidFill>
                <a:latin typeface="Times New Roman"/>
                <a:ea typeface="Times New Roman"/>
                <a:cs typeface="Times New Roman"/>
                <a:sym typeface="Times New Roman"/>
                <a:hlinkClick r:id="rId16"/>
              </a:rPr>
              <a:t>https://english.kyodonews.net/</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Agenzia Nazionale Stampa Associata - </a:t>
            </a:r>
            <a:r>
              <a:rPr lang="en-US" sz="2464" u="sng">
                <a:solidFill>
                  <a:schemeClr val="hlink"/>
                </a:solidFill>
                <a:latin typeface="Times New Roman"/>
                <a:ea typeface="Times New Roman"/>
                <a:cs typeface="Times New Roman"/>
                <a:sym typeface="Times New Roman"/>
                <a:hlinkClick r:id="rId17"/>
              </a:rPr>
              <a:t>http://www.ansa.it/english/index.html</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Agência Brasil - </a:t>
            </a:r>
            <a:r>
              <a:rPr lang="en-US" sz="2464" u="sng">
                <a:solidFill>
                  <a:schemeClr val="hlink"/>
                </a:solidFill>
                <a:latin typeface="Times New Roman"/>
                <a:ea typeface="Times New Roman"/>
                <a:cs typeface="Times New Roman"/>
                <a:sym typeface="Times New Roman"/>
                <a:hlinkClick r:id="rId18"/>
              </a:rPr>
              <a:t>http://agenciabrasil.ebc.com.br/en</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The Canadian Press - </a:t>
            </a:r>
            <a:r>
              <a:rPr lang="en-US" sz="2464" u="sng">
                <a:solidFill>
                  <a:schemeClr val="hlink"/>
                </a:solidFill>
                <a:latin typeface="Times New Roman"/>
                <a:ea typeface="Times New Roman"/>
                <a:cs typeface="Times New Roman"/>
                <a:sym typeface="Times New Roman"/>
                <a:hlinkClick r:id="rId19"/>
              </a:rPr>
              <a:t>http://www.thecanadianpress.com/</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Australia Associated Press - </a:t>
            </a:r>
            <a:r>
              <a:rPr lang="en-US" sz="2464" u="sng">
                <a:solidFill>
                  <a:schemeClr val="hlink"/>
                </a:solidFill>
                <a:latin typeface="Times New Roman"/>
                <a:ea typeface="Times New Roman"/>
                <a:cs typeface="Times New Roman"/>
                <a:sym typeface="Times New Roman"/>
                <a:hlinkClick r:id="rId20"/>
              </a:rPr>
              <a:t>https://www.aap.com.au/</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Daily Mail - </a:t>
            </a:r>
            <a:r>
              <a:rPr lang="en-US" sz="2464" u="sng">
                <a:solidFill>
                  <a:schemeClr val="hlink"/>
                </a:solidFill>
                <a:latin typeface="Times New Roman"/>
                <a:ea typeface="Times New Roman"/>
                <a:cs typeface="Times New Roman"/>
                <a:sym typeface="Times New Roman"/>
                <a:hlinkClick r:id="rId21"/>
              </a:rPr>
              <a:t>https://www.dailymail.co.uk/home/index.html</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457200" lvl="0" indent="-349875" algn="l" rtl="0">
              <a:spcBef>
                <a:spcPts val="0"/>
              </a:spcBef>
              <a:spcAft>
                <a:spcPts val="0"/>
              </a:spcAft>
              <a:buSzPct val="100000"/>
              <a:buFont typeface="Times New Roman"/>
              <a:buAutoNum type="arabicPeriod"/>
            </a:pPr>
            <a:r>
              <a:rPr lang="en-US" sz="2464">
                <a:solidFill>
                  <a:schemeClr val="dk1"/>
                </a:solidFill>
                <a:latin typeface="Times New Roman"/>
                <a:ea typeface="Times New Roman"/>
                <a:cs typeface="Times New Roman"/>
                <a:sym typeface="Times New Roman"/>
              </a:rPr>
              <a:t>Yonhap News Agency - </a:t>
            </a:r>
            <a:r>
              <a:rPr lang="en-US" sz="2464" u="sng">
                <a:solidFill>
                  <a:schemeClr val="hlink"/>
                </a:solidFill>
                <a:latin typeface="Times New Roman"/>
                <a:ea typeface="Times New Roman"/>
                <a:cs typeface="Times New Roman"/>
                <a:sym typeface="Times New Roman"/>
                <a:hlinkClick r:id="rId22"/>
              </a:rPr>
              <a:t>http://english.yonhapnews.co.kr/</a:t>
            </a:r>
            <a:r>
              <a:rPr lang="en-US" sz="2464">
                <a:solidFill>
                  <a:schemeClr val="dk1"/>
                </a:solidFill>
                <a:latin typeface="Times New Roman"/>
                <a:ea typeface="Times New Roman"/>
                <a:cs typeface="Times New Roman"/>
                <a:sym typeface="Times New Roman"/>
              </a:rPr>
              <a:t>  </a:t>
            </a:r>
            <a:endParaRPr sz="2464">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endParaRPr sz="2100">
              <a:solidFill>
                <a:schemeClr val="dk1"/>
              </a:solidFill>
              <a:latin typeface="Times New Roman"/>
              <a:ea typeface="Times New Roman"/>
              <a:cs typeface="Times New Roman"/>
              <a:sym typeface="Times New Roman"/>
            </a:endParaRPr>
          </a:p>
        </p:txBody>
      </p:sp>
      <p:pic>
        <p:nvPicPr>
          <p:cNvPr id="181" name="Google Shape;181;g130af7ef9b1_0_65" descr="C:\Users\marlyn\Downloads\blue-border-md.png"/>
          <p:cNvPicPr preferRelativeResize="0"/>
          <p:nvPr/>
        </p:nvPicPr>
        <p:blipFill rotWithShape="1">
          <a:blip r:embed="rId23">
            <a:alphaModFix/>
          </a:blip>
          <a:srcRect/>
          <a:stretch/>
        </p:blipFill>
        <p:spPr>
          <a:xfrm>
            <a:off x="2" y="0"/>
            <a:ext cx="1211263" cy="1211262"/>
          </a:xfrm>
          <a:prstGeom prst="rect">
            <a:avLst/>
          </a:prstGeom>
          <a:noFill/>
          <a:ln>
            <a:noFill/>
          </a:ln>
        </p:spPr>
      </p:pic>
      <p:pic>
        <p:nvPicPr>
          <p:cNvPr id="182" name="Google Shape;182;g130af7ef9b1_0_65" descr="C:\Users\marlyn\Downloads\blue-border-md.png"/>
          <p:cNvPicPr preferRelativeResize="0"/>
          <p:nvPr/>
        </p:nvPicPr>
        <p:blipFill rotWithShape="1">
          <a:blip r:embed="rId23">
            <a:alphaModFix/>
          </a:blip>
          <a:srcRect/>
          <a:stretch/>
        </p:blipFill>
        <p:spPr>
          <a:xfrm rot="5400000">
            <a:off x="7932737" y="1"/>
            <a:ext cx="1211262" cy="1211263"/>
          </a:xfrm>
          <a:prstGeom prst="rect">
            <a:avLst/>
          </a:prstGeom>
          <a:noFill/>
          <a:ln>
            <a:noFill/>
          </a:ln>
        </p:spPr>
      </p:pic>
      <p:pic>
        <p:nvPicPr>
          <p:cNvPr id="183" name="Google Shape;183;g130af7ef9b1_0_65" descr="C:\Users\marlyn\Downloads\blue-border-md.png"/>
          <p:cNvPicPr preferRelativeResize="0"/>
          <p:nvPr/>
        </p:nvPicPr>
        <p:blipFill rotWithShape="1">
          <a:blip r:embed="rId23">
            <a:alphaModFix/>
          </a:blip>
          <a:srcRect/>
          <a:stretch/>
        </p:blipFill>
        <p:spPr>
          <a:xfrm rot="-5400000">
            <a:off x="0" y="5646739"/>
            <a:ext cx="1211262" cy="1211263"/>
          </a:xfrm>
          <a:prstGeom prst="rect">
            <a:avLst/>
          </a:prstGeom>
          <a:noFill/>
          <a:ln>
            <a:noFill/>
          </a:ln>
        </p:spPr>
      </p:pic>
      <p:pic>
        <p:nvPicPr>
          <p:cNvPr id="184" name="Google Shape;184;g130af7ef9b1_0_65" descr="C:\Users\marlyn\Downloads\blue-border-md.png"/>
          <p:cNvPicPr preferRelativeResize="0"/>
          <p:nvPr/>
        </p:nvPicPr>
        <p:blipFill rotWithShape="1">
          <a:blip r:embed="rId2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subTitle" idx="1"/>
          </p:nvPr>
        </p:nvSpPr>
        <p:spPr>
          <a:xfrm>
            <a:off x="685800" y="533400"/>
            <a:ext cx="7772400" cy="6019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000"/>
              <a:buNone/>
            </a:pPr>
            <a:r>
              <a:rPr lang="en-US" sz="2200" b="1" dirty="0">
                <a:solidFill>
                  <a:schemeClr val="dk1"/>
                </a:solidFill>
                <a:latin typeface="Times New Roman"/>
                <a:ea typeface="Times New Roman"/>
                <a:cs typeface="Times New Roman"/>
                <a:sym typeface="Times New Roman"/>
              </a:rPr>
              <a:t>Table of Contents</a:t>
            </a:r>
            <a:endParaRPr sz="2200" dirty="0">
              <a:solidFill>
                <a:schemeClr val="dk1"/>
              </a:solidFill>
              <a:latin typeface="Times New Roman"/>
              <a:ea typeface="Times New Roman"/>
              <a:cs typeface="Times New Roman"/>
              <a:sym typeface="Times New Roman"/>
            </a:endParaRPr>
          </a:p>
          <a:p>
            <a:pPr marL="0" lvl="0" indent="0" algn="l" rtl="0">
              <a:spcBef>
                <a:spcPts val="310"/>
              </a:spcBef>
              <a:spcAft>
                <a:spcPts val="0"/>
              </a:spcAft>
              <a:buClr>
                <a:schemeClr val="dk1"/>
              </a:buClr>
              <a:buSzPts val="1550"/>
              <a:buNone/>
            </a:pPr>
            <a:r>
              <a:rPr lang="en-US" sz="1550" dirty="0">
                <a:solidFill>
                  <a:schemeClr val="dk1"/>
                </a:solidFill>
                <a:latin typeface="Times New Roman"/>
                <a:ea typeface="Times New Roman"/>
                <a:cs typeface="Times New Roman"/>
                <a:sym typeface="Times New Roman"/>
              </a:rPr>
              <a:t> </a:t>
            </a:r>
            <a:endParaRPr dirty="0"/>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Letter from the Dias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Introduction to the Committee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Researching for Press Corps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How to Write Press Corps Articles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Types of Articles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Submission Format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Points to Remember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	</a:t>
            </a:r>
            <a:endParaRPr sz="19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900" dirty="0">
                <a:solidFill>
                  <a:schemeClr val="dk1"/>
                </a:solidFill>
                <a:latin typeface="Times New Roman"/>
                <a:ea typeface="Times New Roman"/>
                <a:cs typeface="Times New Roman"/>
                <a:sym typeface="Times New Roman"/>
              </a:rPr>
              <a:t>News Agencies	</a:t>
            </a:r>
            <a:r>
              <a:rPr lang="en-US" sz="2000" dirty="0">
                <a:solidFill>
                  <a:schemeClr val="dk1"/>
                </a:solidFill>
                <a:latin typeface="Times New Roman"/>
                <a:ea typeface="Times New Roman"/>
                <a:cs typeface="Times New Roman"/>
                <a:sym typeface="Times New Roman"/>
              </a:rPr>
              <a:t>						</a:t>
            </a:r>
            <a:endParaRPr sz="20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endParaRPr sz="1400" dirty="0">
              <a:solidFill>
                <a:schemeClr val="dk1"/>
              </a:solidFill>
              <a:latin typeface="Times New Roman"/>
              <a:ea typeface="Times New Roman"/>
              <a:cs typeface="Times New Roman"/>
              <a:sym typeface="Times New Roman"/>
            </a:endParaRPr>
          </a:p>
          <a:p>
            <a:pPr marL="0" lvl="0" indent="0" algn="l" rtl="0">
              <a:spcBef>
                <a:spcPts val="280"/>
              </a:spcBef>
              <a:spcAft>
                <a:spcPts val="0"/>
              </a:spcAft>
              <a:buClr>
                <a:schemeClr val="dk1"/>
              </a:buClr>
              <a:buSzPts val="1400"/>
              <a:buNone/>
            </a:pPr>
            <a:r>
              <a:rPr lang="en-US" sz="1400" dirty="0">
                <a:solidFill>
                  <a:schemeClr val="dk1"/>
                </a:solidFill>
                <a:latin typeface="Times New Roman"/>
                <a:ea typeface="Times New Roman"/>
                <a:cs typeface="Times New Roman"/>
                <a:sym typeface="Times New Roman"/>
              </a:rPr>
              <a:t> </a:t>
            </a:r>
            <a:endParaRPr dirty="0"/>
          </a:p>
          <a:p>
            <a:pPr marL="0" lvl="0" indent="0" algn="l" rtl="0">
              <a:spcBef>
                <a:spcPts val="280"/>
              </a:spcBef>
              <a:spcAft>
                <a:spcPts val="0"/>
              </a:spcAft>
              <a:buClr>
                <a:schemeClr val="dk1"/>
              </a:buClr>
              <a:buSzPts val="1400"/>
              <a:buNone/>
            </a:pPr>
            <a:endParaRPr dirty="0"/>
          </a:p>
          <a:p>
            <a:pPr marL="0" lvl="0" indent="0" algn="ctr" rtl="0">
              <a:spcBef>
                <a:spcPts val="310"/>
              </a:spcBef>
              <a:spcAft>
                <a:spcPts val="0"/>
              </a:spcAft>
              <a:buClr>
                <a:srgbClr val="888888"/>
              </a:buClr>
              <a:buSzPts val="1550"/>
              <a:buNone/>
            </a:pPr>
            <a:endParaRPr sz="1550" dirty="0">
              <a:latin typeface="Times New Roman"/>
              <a:ea typeface="Times New Roman"/>
              <a:cs typeface="Times New Roman"/>
              <a:sym typeface="Times New Roman"/>
            </a:endParaRPr>
          </a:p>
        </p:txBody>
      </p:sp>
      <p:pic>
        <p:nvPicPr>
          <p:cNvPr id="100" name="Google Shape;100;p2" descr="C:\Users\marlyn\Documents\WINMUN\WINMUN logo.png"/>
          <p:cNvPicPr preferRelativeResize="0"/>
          <p:nvPr/>
        </p:nvPicPr>
        <p:blipFill rotWithShape="1">
          <a:blip r:embed="rId3">
            <a:alphaModFix/>
          </a:blip>
          <a:srcRect l="3361" t="21841" r="3886" b="23994"/>
          <a:stretch/>
        </p:blipFill>
        <p:spPr>
          <a:xfrm>
            <a:off x="7224252" y="186531"/>
            <a:ext cx="914400" cy="838200"/>
          </a:xfrm>
          <a:prstGeom prst="rect">
            <a:avLst/>
          </a:prstGeom>
          <a:noFill/>
          <a:ln>
            <a:noFill/>
          </a:ln>
        </p:spPr>
      </p:pic>
      <p:pic>
        <p:nvPicPr>
          <p:cNvPr id="101" name="Google Shape;101;p2" descr="C:\Users\marlyn\Downloads\blue-border-md.png"/>
          <p:cNvPicPr preferRelativeResize="0"/>
          <p:nvPr/>
        </p:nvPicPr>
        <p:blipFill rotWithShape="1">
          <a:blip r:embed="rId4">
            <a:alphaModFix/>
          </a:blip>
          <a:srcRect/>
          <a:stretch/>
        </p:blipFill>
        <p:spPr>
          <a:xfrm>
            <a:off x="2" y="0"/>
            <a:ext cx="1211263" cy="1211262"/>
          </a:xfrm>
          <a:prstGeom prst="rect">
            <a:avLst/>
          </a:prstGeom>
          <a:noFill/>
          <a:ln>
            <a:noFill/>
          </a:ln>
        </p:spPr>
      </p:pic>
      <p:pic>
        <p:nvPicPr>
          <p:cNvPr id="102" name="Google Shape;102;p2" descr="C:\Users\marlyn\Downloads\blue-border-md.png"/>
          <p:cNvPicPr preferRelativeResize="0"/>
          <p:nvPr/>
        </p:nvPicPr>
        <p:blipFill rotWithShape="1">
          <a:blip r:embed="rId4">
            <a:alphaModFix/>
          </a:blip>
          <a:srcRect/>
          <a:stretch/>
        </p:blipFill>
        <p:spPr>
          <a:xfrm rot="5400000">
            <a:off x="7932738" y="1"/>
            <a:ext cx="1211262" cy="1211263"/>
          </a:xfrm>
          <a:prstGeom prst="rect">
            <a:avLst/>
          </a:prstGeom>
          <a:noFill/>
          <a:ln>
            <a:noFill/>
          </a:ln>
        </p:spPr>
      </p:pic>
      <p:pic>
        <p:nvPicPr>
          <p:cNvPr id="103" name="Google Shape;103;p2" descr="C:\Users\marlyn\Downloads\blue-border-md.png"/>
          <p:cNvPicPr preferRelativeResize="0"/>
          <p:nvPr/>
        </p:nvPicPr>
        <p:blipFill rotWithShape="1">
          <a:blip r:embed="rId4">
            <a:alphaModFix/>
          </a:blip>
          <a:srcRect/>
          <a:stretch/>
        </p:blipFill>
        <p:spPr>
          <a:xfrm rot="-5400000">
            <a:off x="0" y="5638801"/>
            <a:ext cx="1211262" cy="1211263"/>
          </a:xfrm>
          <a:prstGeom prst="rect">
            <a:avLst/>
          </a:prstGeom>
          <a:noFill/>
          <a:ln>
            <a:noFill/>
          </a:ln>
        </p:spPr>
      </p:pic>
      <p:pic>
        <p:nvPicPr>
          <p:cNvPr id="104" name="Google Shape;104;p2" descr="C:\Users\marlyn\Downloads\blue-border-md.png"/>
          <p:cNvPicPr preferRelativeResize="0"/>
          <p:nvPr/>
        </p:nvPicPr>
        <p:blipFill rotWithShape="1">
          <a:blip r:embed="rId4">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3"/>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fontScale="85000" lnSpcReduction="20000"/>
          </a:bodyPr>
          <a:lstStyle/>
          <a:p>
            <a:pPr marL="0" lvl="0" indent="0" algn="ctr" rtl="0">
              <a:spcBef>
                <a:spcPts val="0"/>
              </a:spcBef>
              <a:spcAft>
                <a:spcPts val="0"/>
              </a:spcAft>
              <a:buClr>
                <a:schemeClr val="dk1"/>
              </a:buClr>
              <a:buSzPct val="100000"/>
              <a:buNone/>
            </a:pPr>
            <a:r>
              <a:rPr lang="en-US" sz="1800" b="1">
                <a:solidFill>
                  <a:schemeClr val="dk1"/>
                </a:solidFill>
                <a:latin typeface="Times New Roman"/>
                <a:ea typeface="Times New Roman"/>
                <a:cs typeface="Times New Roman"/>
                <a:sym typeface="Times New Roman"/>
              </a:rPr>
              <a:t>LETTER FROM THE DIAS</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Greetings Journalists!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It is with immense pride and delight that, as the Dias of the International Press Corps, we welcome you to the 7th edition of the Winchester Model United Nations Conference.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The past two years we saw the world going through a paradigm shift. Collectively we faced a common adversary which catapulted our lives into unfamiliar realms. As the impact of the virus ebbs, we realize that not much has changed contrary to what we thought. We are confronted by the reality that world peace remains a contentious issue and lives, livelihoods, health, progress and destinies of nations continue to hang in precariously in the hands of fate. Hence, the theme of WINMUN 2022 could not be more apt - "Restoring World Peace - Adapting in Times of Crisis".</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During the conference, young delegates will ideate about the most pivotal global issues - vaccine equity, the Russia-Ukraine crisis, child labour, gender equality, cyber security, money laundering, and drug markets just to name a few.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Amid all the exciting action, your position is unique. You are the eyes and ears of the conference. Your words will preserve the grandeur of WINMUN 2022 for posterity. Words are the most powerful tools of change in the world. Revel in yours, dear journalists!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We are honoured to serve as your Dias and wish you all the best at every step of this eventful journey.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Best regards,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Mishal Faraz, Chair/ Editor-in-Chief</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100000"/>
              <a:buNone/>
            </a:pPr>
            <a:r>
              <a:rPr lang="en-US" sz="1800">
                <a:solidFill>
                  <a:schemeClr val="dk1"/>
                </a:solidFill>
                <a:latin typeface="Times New Roman"/>
                <a:ea typeface="Times New Roman"/>
                <a:cs typeface="Times New Roman"/>
                <a:sym typeface="Times New Roman"/>
              </a:rPr>
              <a:t>Kyra Lawrence, Co-Chair/ Co-Editor</a:t>
            </a:r>
            <a:endParaRPr sz="1800">
              <a:solidFill>
                <a:schemeClr val="dk1"/>
              </a:solidFill>
              <a:latin typeface="Times New Roman"/>
              <a:ea typeface="Times New Roman"/>
              <a:cs typeface="Times New Roman"/>
              <a:sym typeface="Times New Roman"/>
            </a:endParaRPr>
          </a:p>
        </p:txBody>
      </p:sp>
      <p:pic>
        <p:nvPicPr>
          <p:cNvPr id="111" name="Google Shape;111;p3"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12" name="Google Shape;112;p3"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13" name="Google Shape;113;p3"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14" name="Google Shape;114;p3"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130af7ef9b1_0_0"/>
          <p:cNvSpPr txBox="1">
            <a:spLocks noGrp="1"/>
          </p:cNvSpPr>
          <p:nvPr>
            <p:ph type="subTitle" idx="1"/>
          </p:nvPr>
        </p:nvSpPr>
        <p:spPr>
          <a:xfrm>
            <a:off x="304800" y="873575"/>
            <a:ext cx="8534400" cy="6324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1800"/>
              <a:buNone/>
            </a:pPr>
            <a:r>
              <a:rPr lang="en-US" sz="1800" b="1">
                <a:solidFill>
                  <a:schemeClr val="dk1"/>
                </a:solidFill>
                <a:latin typeface="Times New Roman"/>
                <a:ea typeface="Times New Roman"/>
                <a:cs typeface="Times New Roman"/>
                <a:sym typeface="Times New Roman"/>
              </a:rPr>
              <a:t>INTRODUCTION TO THE COMMITTEE</a:t>
            </a:r>
            <a:endParaRPr sz="1800" b="1">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8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Press Corps committees are designed to represent the group of journalists present at the United Nations. They are given the freedom and access to the various committees so that they can observe the proceedings and report them in the most concise and vivid manner. Your role will involve observing committee sessions, attending press conferences, interviewing delegates and chairs, and writing articles which will be published on the official WINMUN 2022 Press Blog.</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You will be expected to adhere to the ethos of compelling yet unbiased journalism, exhibit strong interpersonal, communication and research skills, a creative flair, as well as the ability to meet deadlines.</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Above all, being a part of the International Press Corps gives you the unique opportunity to express yourself in a way which only you can, and thereby leave your indelible mark on this momentous event. </a:t>
            </a:r>
            <a:endParaRPr sz="1800">
              <a:solidFill>
                <a:schemeClr val="dk1"/>
              </a:solidFill>
              <a:latin typeface="Times New Roman"/>
              <a:ea typeface="Times New Roman"/>
              <a:cs typeface="Times New Roman"/>
              <a:sym typeface="Times New Roman"/>
            </a:endParaRPr>
          </a:p>
        </p:txBody>
      </p:sp>
      <p:pic>
        <p:nvPicPr>
          <p:cNvPr id="121" name="Google Shape;121;g130af7ef9b1_0_0"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22" name="Google Shape;122;g130af7ef9b1_0_0"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23" name="Google Shape;123;g130af7ef9b1_0_0"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24" name="Google Shape;124;g130af7ef9b1_0_0"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130af7ef9b1_0_11"/>
          <p:cNvSpPr txBox="1">
            <a:spLocks noGrp="1"/>
          </p:cNvSpPr>
          <p:nvPr>
            <p:ph type="subTitle" idx="1"/>
          </p:nvPr>
        </p:nvSpPr>
        <p:spPr>
          <a:xfrm>
            <a:off x="304800" y="438150"/>
            <a:ext cx="8534400" cy="6324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1800"/>
              <a:buNone/>
            </a:pPr>
            <a:r>
              <a:rPr lang="en-US" sz="1800" b="1">
                <a:solidFill>
                  <a:schemeClr val="dk1"/>
                </a:solidFill>
                <a:latin typeface="Times New Roman"/>
                <a:ea typeface="Times New Roman"/>
                <a:cs typeface="Times New Roman"/>
                <a:sym typeface="Times New Roman"/>
              </a:rPr>
              <a:t>RESEARCHING FOR PRESS CORPS</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 </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Unlike the other committees, IPC Reporters are not expected to write position papers or draft resolutions. Your writings will be reports of the ongoing activities of the conference. However, it'll be good to research the news organization you’re assigned to. Read articles on their website to become comfortable with it, its writing style, and especially the type of news it focuses on. It’s also critical to know its biases and how it tends to portray various issues, countries, or international organizations. Does it favor some governments or political parties over others? Is it particularly critical of some domestic or international policy solutions? What aspects of an issue does it emphasize for its readers? Incorporating this knowledge in your articles will definitely set your writing apart.</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Researching about committees beforehand will also give you an edge when it'll come to following the proceedings of the conference. Reading other committees’ background guides and anything your news organization has written about the committee topics is a great way to start. Try to predict the flow of debate and what policy solutions delegates may propose, and research these too.</a:t>
            </a: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endParaRPr sz="18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Press corps committees are often very fast-paced, similar to real-life journalism. But if you know what to expect, you’ll be ready to rise to the challenge of Press Corps.</a:t>
            </a:r>
            <a:endParaRPr sz="1800">
              <a:solidFill>
                <a:schemeClr val="dk1"/>
              </a:solidFill>
              <a:latin typeface="Times New Roman"/>
              <a:ea typeface="Times New Roman"/>
              <a:cs typeface="Times New Roman"/>
              <a:sym typeface="Times New Roman"/>
            </a:endParaRPr>
          </a:p>
        </p:txBody>
      </p:sp>
      <p:pic>
        <p:nvPicPr>
          <p:cNvPr id="131" name="Google Shape;131;g130af7ef9b1_0_11"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32" name="Google Shape;132;g130af7ef9b1_0_11"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33" name="Google Shape;133;g130af7ef9b1_0_11"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34" name="Google Shape;134;g130af7ef9b1_0_11"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130af7ef9b1_0_20"/>
          <p:cNvSpPr txBox="1">
            <a:spLocks noGrp="1"/>
          </p:cNvSpPr>
          <p:nvPr>
            <p:ph type="subTitle" idx="1"/>
          </p:nvPr>
        </p:nvSpPr>
        <p:spPr>
          <a:xfrm>
            <a:off x="304800" y="737525"/>
            <a:ext cx="8534400" cy="6324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1800"/>
              <a:buNone/>
            </a:pPr>
            <a:r>
              <a:rPr lang="en-US" sz="2100" b="1" dirty="0">
                <a:solidFill>
                  <a:schemeClr val="dk1"/>
                </a:solidFill>
                <a:latin typeface="Times New Roman"/>
                <a:ea typeface="Times New Roman"/>
                <a:cs typeface="Times New Roman"/>
                <a:sym typeface="Times New Roman"/>
              </a:rPr>
              <a:t>HOW TO WRITE PRESS CORPS ARTICLES</a:t>
            </a:r>
            <a:endParaRPr sz="21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2100" dirty="0">
                <a:solidFill>
                  <a:schemeClr val="dk1"/>
                </a:solidFill>
                <a:latin typeface="Times New Roman"/>
                <a:ea typeface="Times New Roman"/>
                <a:cs typeface="Times New Roman"/>
                <a:sym typeface="Times New Roman"/>
              </a:rPr>
              <a:t> </a:t>
            </a:r>
            <a:endParaRPr sz="21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Practice is the key to preparing for writing articles in Press Corps committees. Before the conference, read other news articles and try writing your own, following a similar style. This will help you write more efficiently during the conference. You can also look at writing resources for journalists, which might be especially helpful if the writing style is new to you.</a:t>
            </a:r>
            <a:endParaRPr sz="18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endParaRPr sz="18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ts val="1800"/>
              <a:buNone/>
            </a:pPr>
            <a:r>
              <a:rPr lang="en-US" sz="1800" dirty="0">
                <a:solidFill>
                  <a:schemeClr val="dk1"/>
                </a:solidFill>
                <a:latin typeface="Times New Roman"/>
                <a:ea typeface="Times New Roman"/>
                <a:cs typeface="Times New Roman"/>
                <a:sym typeface="Times New Roman"/>
              </a:rPr>
              <a:t>Clarity and concision are essential in Press Corps articles. Committees often discuss complex topics, which must be explained in an accessible manner so people not listening to the committee’s debate can understand them. Defining terminology and providing background information on policy proposals and the committee topics is useful, as is using short paragraphs and cutting out unnecessary information. Feel free to be creative! Just don’t sacrifice clarity for it.</a:t>
            </a:r>
            <a:endParaRPr sz="1800" dirty="0">
              <a:solidFill>
                <a:schemeClr val="dk1"/>
              </a:solidFill>
              <a:latin typeface="Times New Roman"/>
              <a:ea typeface="Times New Roman"/>
              <a:cs typeface="Times New Roman"/>
              <a:sym typeface="Times New Roman"/>
            </a:endParaRPr>
          </a:p>
        </p:txBody>
      </p:sp>
      <p:pic>
        <p:nvPicPr>
          <p:cNvPr id="141" name="Google Shape;141;g130af7ef9b1_0_20"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42" name="Google Shape;142;g130af7ef9b1_0_20"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43" name="Google Shape;143;g130af7ef9b1_0_20"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44" name="Google Shape;144;g130af7ef9b1_0_20"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g130af7ef9b1_0_29"/>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chemeClr val="dk1"/>
              </a:buClr>
              <a:buSzPct val="68803"/>
              <a:buNone/>
            </a:pPr>
            <a:r>
              <a:rPr lang="en-US" sz="2616" b="1" dirty="0">
                <a:solidFill>
                  <a:schemeClr val="dk1"/>
                </a:solidFill>
                <a:latin typeface="Times New Roman"/>
                <a:ea typeface="Times New Roman"/>
                <a:cs typeface="Times New Roman"/>
                <a:sym typeface="Times New Roman"/>
              </a:rPr>
              <a:t>TYPES OF ARTICLES</a:t>
            </a:r>
            <a:endParaRPr sz="2616"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r>
              <a:rPr lang="en-US" sz="2100" dirty="0">
                <a:solidFill>
                  <a:schemeClr val="dk1"/>
                </a:solidFill>
                <a:latin typeface="Times New Roman"/>
                <a:ea typeface="Times New Roman"/>
                <a:cs typeface="Times New Roman"/>
                <a:sym typeface="Times New Roman"/>
              </a:rPr>
              <a:t> </a:t>
            </a:r>
            <a:endParaRPr sz="2100" dirty="0">
              <a:solidFill>
                <a:schemeClr val="dk1"/>
              </a:solidFill>
              <a:latin typeface="Times New Roman"/>
              <a:ea typeface="Times New Roman"/>
              <a:cs typeface="Times New Roman"/>
              <a:sym typeface="Times New Roman"/>
            </a:endParaRPr>
          </a:p>
          <a:p>
            <a:pPr marL="457200" lvl="0" indent="-331946" algn="l" rtl="0">
              <a:spcBef>
                <a:spcPts val="360"/>
              </a:spcBef>
              <a:spcAft>
                <a:spcPts val="0"/>
              </a:spcAft>
              <a:buClr>
                <a:schemeClr val="dk1"/>
              </a:buClr>
              <a:buSzPct val="100000"/>
              <a:buFont typeface="Times New Roman"/>
              <a:buAutoNum type="arabicParenR"/>
            </a:pPr>
            <a:r>
              <a:rPr lang="en-US" sz="2100" b="1" dirty="0">
                <a:solidFill>
                  <a:schemeClr val="dk1"/>
                </a:solidFill>
                <a:latin typeface="Times New Roman"/>
                <a:ea typeface="Times New Roman"/>
                <a:cs typeface="Times New Roman"/>
                <a:sym typeface="Times New Roman"/>
              </a:rPr>
              <a:t>Main Articles</a:t>
            </a:r>
            <a:endParaRPr sz="2100" b="1"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r>
              <a:rPr lang="en-US" sz="2100" dirty="0">
                <a:solidFill>
                  <a:schemeClr val="dk1"/>
                </a:solidFill>
                <a:latin typeface="Times New Roman"/>
                <a:ea typeface="Times New Roman"/>
                <a:cs typeface="Times New Roman"/>
                <a:sym typeface="Times New Roman"/>
              </a:rPr>
              <a:t>Each agency has to submit TWO main articles by the end of the conference. (Word range 450-600 words). A main article can follow one of these three formats:</a:t>
            </a:r>
            <a:endParaRPr sz="21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endParaRPr sz="2100" dirty="0">
              <a:solidFill>
                <a:schemeClr val="dk1"/>
              </a:solidFill>
              <a:latin typeface="Times New Roman"/>
              <a:ea typeface="Times New Roman"/>
              <a:cs typeface="Times New Roman"/>
              <a:sym typeface="Times New Roman"/>
            </a:endParaRPr>
          </a:p>
          <a:p>
            <a:pPr marL="457200" lvl="0" indent="-331946" algn="l" rtl="0">
              <a:spcBef>
                <a:spcPts val="360"/>
              </a:spcBef>
              <a:spcAft>
                <a:spcPts val="0"/>
              </a:spcAft>
              <a:buClr>
                <a:schemeClr val="dk1"/>
              </a:buClr>
              <a:buSzPct val="100000"/>
              <a:buFont typeface="Times New Roman"/>
              <a:buChar char="●"/>
            </a:pPr>
            <a:r>
              <a:rPr lang="en-US" sz="2100" u="sng" dirty="0">
                <a:solidFill>
                  <a:schemeClr val="dk1"/>
                </a:solidFill>
                <a:latin typeface="Times New Roman"/>
                <a:ea typeface="Times New Roman"/>
                <a:cs typeface="Times New Roman"/>
                <a:sym typeface="Times New Roman"/>
              </a:rPr>
              <a:t>Feature:</a:t>
            </a:r>
            <a:r>
              <a:rPr lang="en-US" sz="2100" dirty="0">
                <a:solidFill>
                  <a:schemeClr val="dk1"/>
                </a:solidFill>
                <a:latin typeface="Times New Roman"/>
                <a:ea typeface="Times New Roman"/>
                <a:cs typeface="Times New Roman"/>
                <a:sym typeface="Times New Roman"/>
              </a:rPr>
              <a:t> A feature article is also known as ‘soft news’. It entails a more </a:t>
            </a:r>
            <a:r>
              <a:rPr lang="en-US" sz="2100" dirty="0" err="1">
                <a:solidFill>
                  <a:schemeClr val="dk1"/>
                </a:solidFill>
                <a:latin typeface="Times New Roman"/>
                <a:ea typeface="Times New Roman"/>
                <a:cs typeface="Times New Roman"/>
                <a:sym typeface="Times New Roman"/>
              </a:rPr>
              <a:t>personalised</a:t>
            </a:r>
            <a:r>
              <a:rPr lang="en-US" sz="2100" dirty="0">
                <a:solidFill>
                  <a:schemeClr val="dk1"/>
                </a:solidFill>
                <a:latin typeface="Times New Roman"/>
                <a:ea typeface="Times New Roman"/>
                <a:cs typeface="Times New Roman"/>
                <a:sym typeface="Times New Roman"/>
              </a:rPr>
              <a:t> approach, wherein you are focusing on one perspective/delegate/country/committee. In a feature you are free to write from the perspective of another person of interest. For example, you can write in the perspective of a mother who wishes to send her daughters to school, even though it is forbidden in her village. In her position you can create an emotive and compelling story. Essentially you are giving a commentary of the issue at hand, but from an interesting angle.</a:t>
            </a:r>
            <a:endParaRPr sz="2100" dirty="0">
              <a:solidFill>
                <a:schemeClr val="dk1"/>
              </a:solidFill>
              <a:latin typeface="Times New Roman"/>
              <a:ea typeface="Times New Roman"/>
              <a:cs typeface="Times New Roman"/>
              <a:sym typeface="Times New Roman"/>
            </a:endParaRPr>
          </a:p>
          <a:p>
            <a:pPr marL="914400" lvl="0" indent="0" algn="l" rtl="0">
              <a:spcBef>
                <a:spcPts val="360"/>
              </a:spcBef>
              <a:spcAft>
                <a:spcPts val="0"/>
              </a:spcAft>
              <a:buNone/>
            </a:pPr>
            <a:endParaRPr sz="2100" dirty="0">
              <a:solidFill>
                <a:schemeClr val="dk1"/>
              </a:solidFill>
              <a:latin typeface="Times New Roman"/>
              <a:ea typeface="Times New Roman"/>
              <a:cs typeface="Times New Roman"/>
              <a:sym typeface="Times New Roman"/>
            </a:endParaRPr>
          </a:p>
          <a:p>
            <a:pPr marL="457200" lvl="0" indent="-331946" algn="l" rtl="0">
              <a:spcBef>
                <a:spcPts val="360"/>
              </a:spcBef>
              <a:spcAft>
                <a:spcPts val="0"/>
              </a:spcAft>
              <a:buClr>
                <a:schemeClr val="dk1"/>
              </a:buClr>
              <a:buSzPct val="100000"/>
              <a:buFont typeface="Times New Roman"/>
              <a:buChar char="●"/>
            </a:pPr>
            <a:r>
              <a:rPr lang="en-US" sz="2100" u="sng" dirty="0">
                <a:solidFill>
                  <a:schemeClr val="dk1"/>
                </a:solidFill>
                <a:latin typeface="Times New Roman"/>
                <a:ea typeface="Times New Roman"/>
                <a:cs typeface="Times New Roman"/>
                <a:sym typeface="Times New Roman"/>
              </a:rPr>
              <a:t>Beat:</a:t>
            </a:r>
            <a:r>
              <a:rPr lang="en-US" sz="2100" dirty="0">
                <a:solidFill>
                  <a:schemeClr val="dk1"/>
                </a:solidFill>
                <a:latin typeface="Times New Roman"/>
                <a:ea typeface="Times New Roman"/>
                <a:cs typeface="Times New Roman"/>
                <a:sym typeface="Times New Roman"/>
              </a:rPr>
              <a:t> This is your typical article about a certain committee topic, or a certain delegate. You are basically reporting what you see and being informative about it.</a:t>
            </a:r>
            <a:endParaRPr sz="2100" dirty="0">
              <a:solidFill>
                <a:schemeClr val="dk1"/>
              </a:solidFill>
              <a:latin typeface="Times New Roman"/>
              <a:ea typeface="Times New Roman"/>
              <a:cs typeface="Times New Roman"/>
              <a:sym typeface="Times New Roman"/>
            </a:endParaRPr>
          </a:p>
          <a:p>
            <a:pPr marL="914400" lvl="0" indent="0" algn="l" rtl="0">
              <a:spcBef>
                <a:spcPts val="360"/>
              </a:spcBef>
              <a:spcAft>
                <a:spcPts val="0"/>
              </a:spcAft>
              <a:buNone/>
            </a:pPr>
            <a:endParaRPr sz="2100" dirty="0">
              <a:solidFill>
                <a:schemeClr val="dk1"/>
              </a:solidFill>
              <a:latin typeface="Times New Roman"/>
              <a:ea typeface="Times New Roman"/>
              <a:cs typeface="Times New Roman"/>
              <a:sym typeface="Times New Roman"/>
            </a:endParaRPr>
          </a:p>
          <a:p>
            <a:pPr marL="457200" lvl="0" indent="-331946" algn="l" rtl="0">
              <a:spcBef>
                <a:spcPts val="360"/>
              </a:spcBef>
              <a:spcAft>
                <a:spcPts val="0"/>
              </a:spcAft>
              <a:buClr>
                <a:schemeClr val="dk1"/>
              </a:buClr>
              <a:buSzPct val="100000"/>
              <a:buFont typeface="Times New Roman"/>
              <a:buChar char="●"/>
            </a:pPr>
            <a:r>
              <a:rPr lang="en-US" sz="2100" u="sng" dirty="0">
                <a:solidFill>
                  <a:schemeClr val="dk1"/>
                </a:solidFill>
                <a:latin typeface="Times New Roman"/>
                <a:ea typeface="Times New Roman"/>
                <a:cs typeface="Times New Roman"/>
                <a:sym typeface="Times New Roman"/>
              </a:rPr>
              <a:t>Op-ed:</a:t>
            </a:r>
            <a:r>
              <a:rPr lang="en-US" sz="2100" dirty="0">
                <a:solidFill>
                  <a:schemeClr val="dk1"/>
                </a:solidFill>
                <a:latin typeface="Times New Roman"/>
                <a:ea typeface="Times New Roman"/>
                <a:cs typeface="Times New Roman"/>
                <a:sym typeface="Times New Roman"/>
              </a:rPr>
              <a:t> This is an opinionated article, where you can express individual sentiments, beliefs, attitudes, etc. on a particular topic. It is important to be absolutely respectful in your address, but do not be afraid to advocate an unpopular opinion. Remember to be RESPECTFUL and do NOT OFFEND anyone.</a:t>
            </a:r>
            <a:endParaRPr sz="2100" dirty="0">
              <a:solidFill>
                <a:schemeClr val="dk1"/>
              </a:solidFill>
              <a:latin typeface="Times New Roman"/>
              <a:ea typeface="Times New Roman"/>
              <a:cs typeface="Times New Roman"/>
              <a:sym typeface="Times New Roman"/>
            </a:endParaRPr>
          </a:p>
          <a:p>
            <a:pPr marL="457200" lvl="0" indent="-331946" algn="l" rtl="0">
              <a:spcBef>
                <a:spcPts val="0"/>
              </a:spcBef>
              <a:spcAft>
                <a:spcPts val="0"/>
              </a:spcAft>
              <a:buClr>
                <a:schemeClr val="dk1"/>
              </a:buClr>
              <a:buSzPct val="100000"/>
              <a:buFont typeface="Times New Roman"/>
              <a:buChar char="●"/>
            </a:pPr>
            <a:endParaRPr sz="210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dirty="0">
              <a:solidFill>
                <a:schemeClr val="dk1"/>
              </a:solidFill>
              <a:latin typeface="Times New Roman"/>
              <a:ea typeface="Times New Roman"/>
              <a:cs typeface="Times New Roman"/>
              <a:sym typeface="Times New Roman"/>
            </a:endParaRPr>
          </a:p>
          <a:p>
            <a:pPr marL="457200" lvl="0" indent="-331946" algn="l" rtl="0">
              <a:spcBef>
                <a:spcPts val="360"/>
              </a:spcBef>
              <a:spcAft>
                <a:spcPts val="0"/>
              </a:spcAft>
              <a:buClr>
                <a:schemeClr val="dk1"/>
              </a:buClr>
              <a:buSzPct val="100000"/>
              <a:buFont typeface="Times New Roman"/>
              <a:buAutoNum type="arabicParenR"/>
            </a:pPr>
            <a:r>
              <a:rPr lang="en-US" sz="2100" b="1" dirty="0">
                <a:solidFill>
                  <a:schemeClr val="dk1"/>
                </a:solidFill>
                <a:latin typeface="Times New Roman"/>
                <a:ea typeface="Times New Roman"/>
                <a:cs typeface="Times New Roman"/>
                <a:sym typeface="Times New Roman"/>
              </a:rPr>
              <a:t>Side Articles</a:t>
            </a:r>
            <a:endParaRPr sz="2100" b="1"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dirty="0">
                <a:solidFill>
                  <a:schemeClr val="dk1"/>
                </a:solidFill>
                <a:latin typeface="Times New Roman"/>
                <a:ea typeface="Times New Roman"/>
                <a:cs typeface="Times New Roman"/>
                <a:sym typeface="Times New Roman"/>
              </a:rPr>
              <a:t>This is simply an article aside from your main article. (Word range 100-150) It can be a comic strip, a BREAKING NEWS, a poem - just be creative with it. We recommend 1-2 side articles MAXIMUM.</a:t>
            </a:r>
            <a:endParaRPr sz="2100" b="1"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endParaRPr sz="2100" dirty="0">
              <a:solidFill>
                <a:schemeClr val="dk1"/>
              </a:solidFill>
              <a:latin typeface="Times New Roman"/>
              <a:ea typeface="Times New Roman"/>
              <a:cs typeface="Times New Roman"/>
              <a:sym typeface="Times New Roman"/>
            </a:endParaRPr>
          </a:p>
        </p:txBody>
      </p:sp>
      <p:pic>
        <p:nvPicPr>
          <p:cNvPr id="151" name="Google Shape;151;g130af7ef9b1_0_29"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52" name="Google Shape;152;g130af7ef9b1_0_29"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53" name="Google Shape;153;g130af7ef9b1_0_29"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54" name="Google Shape;154;g130af7ef9b1_0_29"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130af7ef9b1_0_56"/>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spcBef>
                <a:spcPts val="0"/>
              </a:spcBef>
              <a:spcAft>
                <a:spcPts val="0"/>
              </a:spcAft>
              <a:buClr>
                <a:schemeClr val="dk1"/>
              </a:buClr>
              <a:buSzPct val="68803"/>
              <a:buNone/>
            </a:pPr>
            <a:r>
              <a:rPr lang="en-US" sz="2616" b="1">
                <a:solidFill>
                  <a:schemeClr val="dk1"/>
                </a:solidFill>
                <a:latin typeface="Times New Roman"/>
                <a:ea typeface="Times New Roman"/>
                <a:cs typeface="Times New Roman"/>
                <a:sym typeface="Times New Roman"/>
              </a:rPr>
              <a:t>SUBMISSION FORMAT</a:t>
            </a:r>
            <a:endParaRPr sz="2616">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r>
              <a:rPr lang="en-US" sz="2100">
                <a:solidFill>
                  <a:schemeClr val="dk1"/>
                </a:solidFill>
                <a:latin typeface="Times New Roman"/>
                <a:ea typeface="Times New Roman"/>
                <a:cs typeface="Times New Roman"/>
                <a:sym typeface="Times New Roman"/>
              </a:rPr>
              <a:t> </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Send your article to the Official Press Email:</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winmun2022.presscorps@gmail.com</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Subject: (Main/Side) Article (1/2) - (News Agency)</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Example: Main Article 2 - New York Times International</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Submit your work as a </a:t>
            </a:r>
            <a:r>
              <a:rPr lang="en-US" sz="2100" b="1">
                <a:solidFill>
                  <a:schemeClr val="dk1"/>
                </a:solidFill>
                <a:latin typeface="Times New Roman"/>
                <a:ea typeface="Times New Roman"/>
                <a:cs typeface="Times New Roman"/>
                <a:sym typeface="Times New Roman"/>
              </a:rPr>
              <a:t>Word document</a:t>
            </a:r>
            <a:r>
              <a:rPr lang="en-US" sz="2100">
                <a:solidFill>
                  <a:schemeClr val="dk1"/>
                </a:solidFill>
                <a:latin typeface="Times New Roman"/>
                <a:ea typeface="Times New Roman"/>
                <a:cs typeface="Times New Roman"/>
                <a:sym typeface="Times New Roman"/>
              </a:rPr>
              <a:t> attachment - Times New Roman, Size 12</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Plagiarism limit (excluding quotes): Nothing exceeding 5%</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a:solidFill>
                  <a:schemeClr val="dk1"/>
                </a:solidFill>
                <a:latin typeface="Times New Roman"/>
                <a:ea typeface="Times New Roman"/>
                <a:cs typeface="Times New Roman"/>
                <a:sym typeface="Times New Roman"/>
              </a:rPr>
              <a:t>Clearly Mention the Author(s) in the body of the email.</a:t>
            </a: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r>
              <a:rPr lang="en-US" sz="2100" b="1">
                <a:solidFill>
                  <a:schemeClr val="dk1"/>
                </a:solidFill>
                <a:latin typeface="Times New Roman"/>
                <a:ea typeface="Times New Roman"/>
                <a:cs typeface="Times New Roman"/>
                <a:sym typeface="Times New Roman"/>
              </a:rPr>
              <a:t>IMPORTANT: Please note that journalists will be writing articles DURING the conference. </a:t>
            </a:r>
            <a:r>
              <a:rPr lang="en-US" sz="2100" b="1" u="sng">
                <a:solidFill>
                  <a:schemeClr val="dk1"/>
                </a:solidFill>
                <a:latin typeface="Times New Roman"/>
                <a:ea typeface="Times New Roman"/>
                <a:cs typeface="Times New Roman"/>
                <a:sym typeface="Times New Roman"/>
              </a:rPr>
              <a:t>No submissions are expected prior to the conference.</a:t>
            </a:r>
            <a:endParaRPr sz="2100" b="1" u="sng">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b="1">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endParaRPr sz="2100">
              <a:solidFill>
                <a:schemeClr val="dk1"/>
              </a:solidFill>
              <a:latin typeface="Times New Roman"/>
              <a:ea typeface="Times New Roman"/>
              <a:cs typeface="Times New Roman"/>
              <a:sym typeface="Times New Roman"/>
            </a:endParaRPr>
          </a:p>
        </p:txBody>
      </p:sp>
      <p:pic>
        <p:nvPicPr>
          <p:cNvPr id="161" name="Google Shape;161;g130af7ef9b1_0_56"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62" name="Google Shape;162;g130af7ef9b1_0_56"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63" name="Google Shape;163;g130af7ef9b1_0_56"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64" name="Google Shape;164;g130af7ef9b1_0_56"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130af7ef9b1_0_47"/>
          <p:cNvSpPr txBox="1">
            <a:spLocks noGrp="1"/>
          </p:cNvSpPr>
          <p:nvPr>
            <p:ph type="subTitle" idx="1"/>
          </p:nvPr>
        </p:nvSpPr>
        <p:spPr>
          <a:xfrm>
            <a:off x="304800" y="533400"/>
            <a:ext cx="8534400" cy="6324600"/>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chemeClr val="dk1"/>
              </a:buClr>
              <a:buSzPct val="60393"/>
              <a:buNone/>
            </a:pPr>
            <a:r>
              <a:rPr lang="en-US" sz="2980" b="1">
                <a:solidFill>
                  <a:schemeClr val="dk1"/>
                </a:solidFill>
                <a:latin typeface="Times New Roman"/>
                <a:ea typeface="Times New Roman"/>
                <a:cs typeface="Times New Roman"/>
                <a:sym typeface="Times New Roman"/>
              </a:rPr>
              <a:t>POINTS TO REMEMBER</a:t>
            </a:r>
            <a:endParaRPr sz="2980" b="1">
              <a:solidFill>
                <a:schemeClr val="dk1"/>
              </a:solidFill>
              <a:latin typeface="Times New Roman"/>
              <a:ea typeface="Times New Roman"/>
              <a:cs typeface="Times New Roman"/>
              <a:sym typeface="Times New Roman"/>
            </a:endParaRPr>
          </a:p>
          <a:p>
            <a:pPr marL="0" lvl="0" indent="0" algn="ctr" rtl="0">
              <a:spcBef>
                <a:spcPts val="0"/>
              </a:spcBef>
              <a:spcAft>
                <a:spcPts val="0"/>
              </a:spcAft>
              <a:buClr>
                <a:schemeClr val="dk1"/>
              </a:buClr>
              <a:buSzPct val="60393"/>
              <a:buNone/>
            </a:pPr>
            <a:endParaRPr sz="2980" b="1">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 You will be given access to all the committee rooms.</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Your job as a Press Journalist is to choose the committee you want to write your article on (we recommend a maximum of 2 committees at a time).</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Go to the committee of your choice, observe and report</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You may ask questions/interview the delegates/chair of your interest, but you may only do so in UNMODERATED CAUCUSES or BREAKS, or during the PRESS CONFERENCES which will be presided over by the dias of the International Press Corps.</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DO NOT mention any personal details of the delegate or person you are interviewing. No name, no age, no gender. For example, “the delegate of (country) said, ‘--------------------’.”</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DO NOT be inappropriate while interviewing</a:t>
            </a:r>
            <a:endParaRPr sz="2464">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2464">
              <a:solidFill>
                <a:schemeClr val="dk1"/>
              </a:solidFill>
              <a:latin typeface="Times New Roman"/>
              <a:ea typeface="Times New Roman"/>
              <a:cs typeface="Times New Roman"/>
              <a:sym typeface="Times New Roman"/>
            </a:endParaRPr>
          </a:p>
          <a:p>
            <a:pPr marL="457200" lvl="0" indent="-349875" algn="l" rtl="0">
              <a:spcBef>
                <a:spcPts val="360"/>
              </a:spcBef>
              <a:spcAft>
                <a:spcPts val="0"/>
              </a:spcAft>
              <a:buClr>
                <a:schemeClr val="dk1"/>
              </a:buClr>
              <a:buSzPct val="100000"/>
              <a:buFont typeface="Times New Roman"/>
              <a:buChar char="●"/>
            </a:pPr>
            <a:r>
              <a:rPr lang="en-US" sz="2464">
                <a:solidFill>
                  <a:schemeClr val="dk1"/>
                </a:solidFill>
                <a:latin typeface="Times New Roman"/>
                <a:ea typeface="Times New Roman"/>
                <a:cs typeface="Times New Roman"/>
                <a:sym typeface="Times New Roman"/>
              </a:rPr>
              <a:t>USE RESPECTFUL language</a:t>
            </a:r>
            <a:endParaRPr sz="2464">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2100">
              <a:solidFill>
                <a:schemeClr val="dk1"/>
              </a:solidFill>
              <a:latin typeface="Times New Roman"/>
              <a:ea typeface="Times New Roman"/>
              <a:cs typeface="Times New Roman"/>
              <a:sym typeface="Times New Roman"/>
            </a:endParaRPr>
          </a:p>
          <a:p>
            <a:pPr marL="0" lvl="0" indent="0" algn="l" rtl="0">
              <a:spcBef>
                <a:spcPts val="360"/>
              </a:spcBef>
              <a:spcAft>
                <a:spcPts val="0"/>
              </a:spcAft>
              <a:buClr>
                <a:schemeClr val="dk1"/>
              </a:buClr>
              <a:buSzPct val="85714"/>
              <a:buNone/>
            </a:pPr>
            <a:endParaRPr sz="2100">
              <a:solidFill>
                <a:schemeClr val="dk1"/>
              </a:solidFill>
              <a:latin typeface="Times New Roman"/>
              <a:ea typeface="Times New Roman"/>
              <a:cs typeface="Times New Roman"/>
              <a:sym typeface="Times New Roman"/>
            </a:endParaRPr>
          </a:p>
        </p:txBody>
      </p:sp>
      <p:pic>
        <p:nvPicPr>
          <p:cNvPr id="171" name="Google Shape;171;g130af7ef9b1_0_47" descr="C:\Users\marlyn\Downloads\blue-border-md.png"/>
          <p:cNvPicPr preferRelativeResize="0"/>
          <p:nvPr/>
        </p:nvPicPr>
        <p:blipFill rotWithShape="1">
          <a:blip r:embed="rId3">
            <a:alphaModFix/>
          </a:blip>
          <a:srcRect/>
          <a:stretch/>
        </p:blipFill>
        <p:spPr>
          <a:xfrm>
            <a:off x="2" y="0"/>
            <a:ext cx="1211263" cy="1211262"/>
          </a:xfrm>
          <a:prstGeom prst="rect">
            <a:avLst/>
          </a:prstGeom>
          <a:noFill/>
          <a:ln>
            <a:noFill/>
          </a:ln>
        </p:spPr>
      </p:pic>
      <p:pic>
        <p:nvPicPr>
          <p:cNvPr id="172" name="Google Shape;172;g130af7ef9b1_0_47" descr="C:\Users\marlyn\Downloads\blue-border-md.png"/>
          <p:cNvPicPr preferRelativeResize="0"/>
          <p:nvPr/>
        </p:nvPicPr>
        <p:blipFill rotWithShape="1">
          <a:blip r:embed="rId3">
            <a:alphaModFix/>
          </a:blip>
          <a:srcRect/>
          <a:stretch/>
        </p:blipFill>
        <p:spPr>
          <a:xfrm rot="5400000">
            <a:off x="7932737" y="1"/>
            <a:ext cx="1211262" cy="1211263"/>
          </a:xfrm>
          <a:prstGeom prst="rect">
            <a:avLst/>
          </a:prstGeom>
          <a:noFill/>
          <a:ln>
            <a:noFill/>
          </a:ln>
        </p:spPr>
      </p:pic>
      <p:pic>
        <p:nvPicPr>
          <p:cNvPr id="173" name="Google Shape;173;g130af7ef9b1_0_47" descr="C:\Users\marlyn\Downloads\blue-border-md.png"/>
          <p:cNvPicPr preferRelativeResize="0"/>
          <p:nvPr/>
        </p:nvPicPr>
        <p:blipFill rotWithShape="1">
          <a:blip r:embed="rId3">
            <a:alphaModFix/>
          </a:blip>
          <a:srcRect/>
          <a:stretch/>
        </p:blipFill>
        <p:spPr>
          <a:xfrm rot="-5400000">
            <a:off x="0" y="5646739"/>
            <a:ext cx="1211262" cy="1211263"/>
          </a:xfrm>
          <a:prstGeom prst="rect">
            <a:avLst/>
          </a:prstGeom>
          <a:noFill/>
          <a:ln>
            <a:noFill/>
          </a:ln>
        </p:spPr>
      </p:pic>
      <p:pic>
        <p:nvPicPr>
          <p:cNvPr id="174" name="Google Shape;174;g130af7ef9b1_0_47" descr="C:\Users\marlyn\Downloads\blue-border-md.png"/>
          <p:cNvPicPr preferRelativeResize="0"/>
          <p:nvPr/>
        </p:nvPicPr>
        <p:blipFill rotWithShape="1">
          <a:blip r:embed="rId3">
            <a:alphaModFix/>
          </a:blip>
          <a:srcRect/>
          <a:stretch/>
        </p:blipFill>
        <p:spPr>
          <a:xfrm rot="10800000">
            <a:off x="7932739" y="5646738"/>
            <a:ext cx="1211263" cy="121126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1715</Words>
  <Application>Microsoft Office PowerPoint</Application>
  <PresentationFormat>On-screen Show (4:3)</PresentationFormat>
  <Paragraphs>134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marlyn</dc:creator>
  <cp:lastModifiedBy>Michelle Charles</cp:lastModifiedBy>
  <cp:revision>3</cp:revision>
  <dcterms:created xsi:type="dcterms:W3CDTF">2017-06-05T05:10:21Z</dcterms:created>
  <dcterms:modified xsi:type="dcterms:W3CDTF">2022-06-12T09:35:10Z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0x01010050F1216DEFD93C45A164BBC8B0870B3E</vt:lpwstr>
  </property>
</Properties>
</file>