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70" r:id="rId5"/>
    <p:sldId id="256" r:id="rId6"/>
    <p:sldId id="259" r:id="rId7"/>
    <p:sldId id="274" r:id="rId8"/>
    <p:sldId id="271" r:id="rId9"/>
    <p:sldId id="273" r:id="rId10"/>
    <p:sldId id="266" r:id="rId11"/>
    <p:sldId id="275" r:id="rId12"/>
    <p:sldId id="262" r:id="rId13"/>
    <p:sldId id="263" r:id="rId14"/>
    <p:sldId id="260" r:id="rId15"/>
    <p:sldId id="272" r:id="rId16"/>
    <p:sldId id="261" r:id="rId17"/>
    <p:sldId id="277"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9A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4660"/>
  </p:normalViewPr>
  <p:slideViewPr>
    <p:cSldViewPr>
      <p:cViewPr varScale="1">
        <p:scale>
          <a:sx n="67" d="100"/>
          <a:sy n="67" d="100"/>
        </p:scale>
        <p:origin x="12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4923A3-C2E1-4208-B76E-6ADE3B556184}" type="datetimeFigureOut">
              <a:rPr lang="en-US" smtClean="0"/>
              <a:pPr/>
              <a:t>6/11/2022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A0BBFA-79FA-4F48-A1DF-0C346A86735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12</a:t>
            </a:fld>
            <a:endParaRPr lang="en-US"/>
          </a:p>
        </p:txBody>
      </p:sp>
    </p:spTree>
    <p:extLst>
      <p:ext uri="{BB962C8B-B14F-4D97-AF65-F5344CB8AC3E}">
        <p14:creationId xmlns:p14="http://schemas.microsoft.com/office/powerpoint/2010/main" val="1473708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14</a:t>
            </a:fld>
            <a:endParaRPr lang="en-US"/>
          </a:p>
        </p:txBody>
      </p:sp>
    </p:spTree>
    <p:extLst>
      <p:ext uri="{BB962C8B-B14F-4D97-AF65-F5344CB8AC3E}">
        <p14:creationId xmlns:p14="http://schemas.microsoft.com/office/powerpoint/2010/main" val="47950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15</a:t>
            </a:fld>
            <a:endParaRPr lang="en-US"/>
          </a:p>
        </p:txBody>
      </p:sp>
    </p:spTree>
    <p:extLst>
      <p:ext uri="{BB962C8B-B14F-4D97-AF65-F5344CB8AC3E}">
        <p14:creationId xmlns:p14="http://schemas.microsoft.com/office/powerpoint/2010/main" val="32425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4</a:t>
            </a:fld>
            <a:endParaRPr lang="en-US"/>
          </a:p>
        </p:txBody>
      </p:sp>
    </p:spTree>
    <p:extLst>
      <p:ext uri="{BB962C8B-B14F-4D97-AF65-F5344CB8AC3E}">
        <p14:creationId xmlns:p14="http://schemas.microsoft.com/office/powerpoint/2010/main" val="1709229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5</a:t>
            </a:fld>
            <a:endParaRPr lang="en-US"/>
          </a:p>
        </p:txBody>
      </p:sp>
    </p:spTree>
    <p:extLst>
      <p:ext uri="{BB962C8B-B14F-4D97-AF65-F5344CB8AC3E}">
        <p14:creationId xmlns:p14="http://schemas.microsoft.com/office/powerpoint/2010/main" val="427929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6</a:t>
            </a:fld>
            <a:endParaRPr lang="en-US"/>
          </a:p>
        </p:txBody>
      </p:sp>
    </p:spTree>
    <p:extLst>
      <p:ext uri="{BB962C8B-B14F-4D97-AF65-F5344CB8AC3E}">
        <p14:creationId xmlns:p14="http://schemas.microsoft.com/office/powerpoint/2010/main" val="2763524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8</a:t>
            </a:fld>
            <a:endParaRPr lang="en-US"/>
          </a:p>
        </p:txBody>
      </p:sp>
    </p:spTree>
    <p:extLst>
      <p:ext uri="{BB962C8B-B14F-4D97-AF65-F5344CB8AC3E}">
        <p14:creationId xmlns:p14="http://schemas.microsoft.com/office/powerpoint/2010/main" val="3177278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A0BBFA-79FA-4F48-A1DF-0C346A86735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21B594-2A86-44CB-9178-DB9DF0154B9B}"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21B594-2A86-44CB-9178-DB9DF0154B9B}"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21B594-2A86-44CB-9178-DB9DF0154B9B}"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21B594-2A86-44CB-9178-DB9DF0154B9B}"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21B594-2A86-44CB-9178-DB9DF0154B9B}"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21B594-2A86-44CB-9178-DB9DF0154B9B}" type="datetimeFigureOut">
              <a:rPr lang="en-US" smtClean="0"/>
              <a:pPr/>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21B594-2A86-44CB-9178-DB9DF0154B9B}" type="datetimeFigureOut">
              <a:rPr lang="en-US" smtClean="0"/>
              <a:pPr/>
              <a:t>6/11/2022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21B594-2A86-44CB-9178-DB9DF0154B9B}" type="datetimeFigureOut">
              <a:rPr lang="en-US" smtClean="0"/>
              <a:pPr/>
              <a:t>6/11/2022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1B594-2A86-44CB-9178-DB9DF0154B9B}" type="datetimeFigureOut">
              <a:rPr lang="en-US" smtClean="0"/>
              <a:pPr/>
              <a:t>6/11/2022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21B594-2A86-44CB-9178-DB9DF0154B9B}" type="datetimeFigureOut">
              <a:rPr lang="en-US" smtClean="0"/>
              <a:pPr/>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221B594-2A86-44CB-9178-DB9DF0154B9B}" type="datetimeFigureOut">
              <a:rPr lang="en-US" smtClean="0"/>
              <a:pPr/>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18A64-1E28-4A77-B1D4-3D6E2232E8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1B594-2A86-44CB-9178-DB9DF0154B9B}" type="datetimeFigureOut">
              <a:rPr lang="en-US" smtClean="0"/>
              <a:pPr/>
              <a:t>6/11/2022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18A64-1E28-4A77-B1D4-3D6E2232E8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hyperlink" Target="http://www.womendeliver.medium.com/womens-political-participation-decision-making-power-is-essential-to-creating-a-gender-equal-3c73ebe0e722" TargetMode="External"/><Relationship Id="rId3" Type="http://schemas.openxmlformats.org/officeDocument/2006/relationships/hyperlink" Target="http://www.mentorsinternational.org/empowering-women/?gclid=Cj0KCQjw-pCVBhCFARIsAGMxhAenWm3RU5na_PLAXj8smDiGN_he3-8PsNFBKvc9wLBAIX2L_vdAGjAaArs_EALw_wcB" TargetMode="External"/><Relationship Id="rId7" Type="http://schemas.openxmlformats.org/officeDocument/2006/relationships/hyperlink" Target="http://www.oecd.org/gov/gender-mainstream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www.undp.org/ukraine/news/five-effective-ways-involve-women-politics" TargetMode="External"/><Relationship Id="rId5" Type="http://schemas.openxmlformats.org/officeDocument/2006/relationships/hyperlink" Target="http://www.aceproject.org/ace-en/topics/ge/ge3/g31/measures-to-promote-women2019s-participation-in" TargetMode="External"/><Relationship Id="rId10" Type="http://schemas.openxmlformats.org/officeDocument/2006/relationships/image" Target="../media/image2.png"/><Relationship Id="rId4" Type="http://schemas.openxmlformats.org/officeDocument/2006/relationships/hyperlink" Target="http://www.womendeliver.org/investment/strengthen-womens-political-participation-decision-making-power/" TargetMode="External"/><Relationship Id="rId9" Type="http://schemas.openxmlformats.org/officeDocument/2006/relationships/hyperlink" Target="http://www.nepad.org/nepadspanishfund/good-practice/promoting-women-participation-local-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www.hiring.monster.com/resources/blog/what-women-at-work-need/" TargetMode="External"/><Relationship Id="rId3" Type="http://schemas.openxmlformats.org/officeDocument/2006/relationships/hyperlink" Target="http://www.futureofworkhub.info/comment/2021/9/6/the-post-pandemic-future-for-women-in-the-workplace" TargetMode="External"/><Relationship Id="rId7" Type="http://schemas.openxmlformats.org/officeDocument/2006/relationships/hyperlink" Target="http://www.mdpi.com/journal/merits/special_issues/work_women"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www.forbes.com/sites/deloitte/2021/07/01/why-women-are-leaving-the-workforce-after-the-pandemic-and-how-to-win-them-back/?sh=166ec1e3796e" TargetMode="External"/><Relationship Id="rId5" Type="http://schemas.openxmlformats.org/officeDocument/2006/relationships/hyperlink" Target="http://www.computerworld.com/article/3652618/could-the-post-pandemic-hybrid-workplace-boost-gender-equality.html" TargetMode="External"/><Relationship Id="rId10" Type="http://schemas.openxmlformats.org/officeDocument/2006/relationships/image" Target="../media/image2.png"/><Relationship Id="rId4" Type="http://schemas.openxmlformats.org/officeDocument/2006/relationships/hyperlink" Target="http://www.milkeninstitute.org/article/women-building-back-better?gclid=Cj0KCQjw-pCVBhCFARIsAGMxhAeMYOpsDbEPxNllAnR7E7S3UVJDiM_I3UxCzQmLud2Yj376fy3ws6YaAtbmEALw_wcB" TargetMode="External"/><Relationship Id="rId9" Type="http://schemas.openxmlformats.org/officeDocument/2006/relationships/hyperlink" Target="http://www.randstad.ca/employers/workplace-insights/women-in-the-workplace/post-pandemic-realities-for-women-in-the-workplac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oecd.org/mena/governance/Young-people-in-OG.pdf" TargetMode="External"/><Relationship Id="rId7" Type="http://schemas.openxmlformats.org/officeDocument/2006/relationships/hyperlink" Target="https://sdgs.un.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unwomen.org/sites/default/files/Headquarters/Attachments/Sections/Library/Publications/2017/Youth-Leap-into-Gender-Equality.pdf" TargetMode="External"/><Relationship Id="rId5" Type="http://schemas.openxmlformats.org/officeDocument/2006/relationships/hyperlink" Target="https://www.un.org/en/about-us/universal-declaration-of-human-rights" TargetMode="External"/><Relationship Id="rId4" Type="http://schemas.openxmlformats.org/officeDocument/2006/relationships/hyperlink" Target="https://www.un.org/womenwatch/daw/cedaw/"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dgs.un.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rlyn\Documents\WINMUN\WINMUN logo.png"/>
          <p:cNvPicPr>
            <a:picLocks noChangeAspect="1" noChangeArrowheads="1"/>
          </p:cNvPicPr>
          <p:nvPr/>
        </p:nvPicPr>
        <p:blipFill>
          <a:blip r:embed="rId2" cstate="print">
            <a:clrChange>
              <a:clrFrom>
                <a:srgbClr val="FFFFFF"/>
              </a:clrFrom>
              <a:clrTo>
                <a:srgbClr val="FFFFFF">
                  <a:alpha val="0"/>
                </a:srgbClr>
              </a:clrTo>
            </a:clrChange>
          </a:blip>
          <a:srcRect l="3361" t="21841" r="3886" b="23994"/>
          <a:stretch>
            <a:fillRect/>
          </a:stretch>
        </p:blipFill>
        <p:spPr bwMode="auto">
          <a:xfrm>
            <a:off x="2362200" y="381000"/>
            <a:ext cx="4343400" cy="3981450"/>
          </a:xfrm>
          <a:prstGeom prst="rect">
            <a:avLst/>
          </a:prstGeom>
          <a:noFill/>
        </p:spPr>
      </p:pic>
      <p:pic>
        <p:nvPicPr>
          <p:cNvPr id="2050"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8"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sp>
        <p:nvSpPr>
          <p:cNvPr id="9" name="Rectangle 8"/>
          <p:cNvSpPr/>
          <p:nvPr/>
        </p:nvSpPr>
        <p:spPr>
          <a:xfrm>
            <a:off x="1295403" y="4343402"/>
            <a:ext cx="6527231" cy="1754326"/>
          </a:xfrm>
          <a:prstGeom prst="rect">
            <a:avLst/>
          </a:prstGeom>
          <a:noFill/>
        </p:spPr>
        <p:txBody>
          <a:bodyPr wrap="square" lIns="91440" tIns="45720" rIns="91440" bIns="45720">
            <a:spAutoFit/>
          </a:bodyPr>
          <a:lstStyle/>
          <a:p>
            <a:pPr algn="ctr"/>
            <a:r>
              <a:rPr lang="en-US" sz="5400" b="1" dirty="0">
                <a:ln w="10160">
                  <a:solidFill>
                    <a:schemeClr val="bg1"/>
                  </a:solidFill>
                  <a:prstDash val="solid"/>
                </a:ln>
                <a:solidFill>
                  <a:srgbClr val="00B0F0"/>
                </a:solidFill>
              </a:rPr>
              <a:t>Commission on the Status of Women</a:t>
            </a:r>
            <a:endParaRPr lang="en-US" sz="5400" b="1" dirty="0">
              <a:ln w="10160">
                <a:solidFill>
                  <a:schemeClr val="bg1"/>
                </a:solidFill>
                <a:prstDash val="solid"/>
              </a:ln>
              <a:solidFill>
                <a:srgbClr val="00B0F0"/>
              </a:solidFill>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b="1" dirty="0">
                <a:solidFill>
                  <a:srgbClr val="00B0F0"/>
                </a:solidFill>
                <a:latin typeface="Times New Roman" pitchFamily="18" charset="0"/>
                <a:cs typeface="Times New Roman" pitchFamily="18" charset="0"/>
              </a:rPr>
              <a:t>Recommended Readings &amp; Bibliography</a:t>
            </a:r>
            <a:endParaRPr lang="en-US" dirty="0">
              <a:solidFill>
                <a:srgbClr val="00B0F0"/>
              </a:solidFill>
              <a:latin typeface="Times New Roman" pitchFamily="18" charset="0"/>
              <a:cs typeface="Times New Roman" pitchFamily="18" charset="0"/>
            </a:endParaRPr>
          </a:p>
          <a:p>
            <a:pPr marL="228600" indent="-228600" algn="l">
              <a:buFont typeface="+mj-lt"/>
              <a:buAutoNum type="arabicPeriod"/>
            </a:pPr>
            <a:r>
              <a:rPr lang="en-GB" sz="1500" dirty="0">
                <a:solidFill>
                  <a:schemeClr val="tx1"/>
                </a:solidFill>
                <a:effectLst/>
                <a:latin typeface="Times New Roman" panose="02020603050405020304" pitchFamily="18" charset="0"/>
                <a:cs typeface="Times New Roman" panose="02020603050405020304" pitchFamily="18" charset="0"/>
              </a:rPr>
              <a:t>“Empowering Women.” </a:t>
            </a:r>
            <a:r>
              <a:rPr lang="en-GB" sz="1500" i="1" dirty="0">
                <a:solidFill>
                  <a:schemeClr val="tx1"/>
                </a:solidFill>
                <a:effectLst/>
                <a:latin typeface="Times New Roman" panose="02020603050405020304" pitchFamily="18" charset="0"/>
                <a:cs typeface="Times New Roman" panose="02020603050405020304" pitchFamily="18" charset="0"/>
              </a:rPr>
              <a:t>Mentors International</a:t>
            </a:r>
            <a:r>
              <a:rPr lang="en-GB" sz="1500" dirty="0">
                <a:solidFill>
                  <a:schemeClr val="tx1"/>
                </a:solidFill>
                <a:effectLst/>
                <a:latin typeface="Times New Roman" panose="02020603050405020304" pitchFamily="18" charset="0"/>
                <a:cs typeface="Times New Roman" panose="02020603050405020304" pitchFamily="18" charset="0"/>
              </a:rPr>
              <a:t>, 19 May 2021,</a:t>
            </a:r>
            <a:r>
              <a:rPr lang="en-GB" sz="1500" dirty="0">
                <a:effectLst/>
                <a:latin typeface="Times New Roman" panose="02020603050405020304" pitchFamily="18" charset="0"/>
                <a:cs typeface="Times New Roman" panose="02020603050405020304" pitchFamily="18" charset="0"/>
              </a:rPr>
              <a:t> </a:t>
            </a:r>
            <a:r>
              <a:rPr lang="en-GB" sz="1500" dirty="0">
                <a:effectLst/>
                <a:latin typeface="Times New Roman" panose="02020603050405020304" pitchFamily="18" charset="0"/>
                <a:cs typeface="Times New Roman" panose="02020603050405020304" pitchFamily="18" charset="0"/>
                <a:hlinkClick r:id="rId3"/>
              </a:rPr>
              <a:t>www.mentorsinternational.org/empowering-women/?gclid=Cj0KCQjw-pCVBhCFARIsAGMxhAenWm3RU5na_PLAXj8smDiGN_he3-8PsNFBKvc9wLBAIX2L_vdAGjAaArs_EALw_wcB</a:t>
            </a:r>
            <a:endParaRPr lang="en-GB"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GB"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500" dirty="0">
                <a:solidFill>
                  <a:schemeClr val="tx1"/>
                </a:solidFill>
                <a:effectLst/>
                <a:latin typeface="Times New Roman" panose="02020603050405020304" pitchFamily="18" charset="0"/>
                <a:cs typeface="Times New Roman" panose="02020603050405020304" pitchFamily="18" charset="0"/>
              </a:rPr>
              <a:t>“Strengthen Women's Political Participation and Decision-Making Power.” </a:t>
            </a:r>
            <a:r>
              <a:rPr lang="en-US" sz="1500" i="1" dirty="0">
                <a:solidFill>
                  <a:schemeClr val="tx1"/>
                </a:solidFill>
                <a:effectLst/>
                <a:latin typeface="Times New Roman" panose="02020603050405020304" pitchFamily="18" charset="0"/>
                <a:cs typeface="Times New Roman" panose="02020603050405020304" pitchFamily="18" charset="0"/>
              </a:rPr>
              <a:t>Women Deliver</a:t>
            </a:r>
            <a:r>
              <a:rPr lang="en-US" sz="1500" dirty="0">
                <a:solidFill>
                  <a:schemeClr val="tx1"/>
                </a:solidFill>
                <a:effectLst/>
                <a:latin typeface="Times New Roman" panose="02020603050405020304" pitchFamily="18" charset="0"/>
                <a:cs typeface="Times New Roman" panose="02020603050405020304" pitchFamily="18" charset="0"/>
              </a:rPr>
              <a:t>, 16 Oct. 2018, </a:t>
            </a:r>
            <a:r>
              <a:rPr lang="en-US" sz="1500" dirty="0">
                <a:effectLst/>
                <a:latin typeface="Times New Roman" panose="02020603050405020304" pitchFamily="18" charset="0"/>
                <a:cs typeface="Times New Roman" panose="02020603050405020304" pitchFamily="18" charset="0"/>
                <a:hlinkClick r:id="rId4"/>
              </a:rPr>
              <a:t>www.womendeliver.org/investment/strengthen-womens-political-participation-decision-making-power/</a:t>
            </a: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500" i="1" dirty="0">
                <a:solidFill>
                  <a:schemeClr val="tx1"/>
                </a:solidFill>
                <a:effectLst/>
                <a:latin typeface="Times New Roman" panose="02020603050405020304" pitchFamily="18" charset="0"/>
                <a:cs typeface="Times New Roman" panose="02020603050405020304" pitchFamily="18" charset="0"/>
              </a:rPr>
              <a:t>Measures to Promote Women's Participation in Decision-Making -</a:t>
            </a:r>
            <a:r>
              <a:rPr lang="en-US" sz="1500" dirty="0">
                <a:solidFill>
                  <a:schemeClr val="tx1"/>
                </a:solidFill>
                <a:effectLst/>
                <a:latin typeface="Times New Roman" panose="02020603050405020304" pitchFamily="18" charset="0"/>
                <a:cs typeface="Times New Roman" panose="02020603050405020304" pitchFamily="18" charset="0"/>
              </a:rPr>
              <a:t>, </a:t>
            </a:r>
            <a:r>
              <a:rPr lang="en-US" sz="1500" dirty="0">
                <a:effectLst/>
                <a:latin typeface="Times New Roman" panose="02020603050405020304" pitchFamily="18" charset="0"/>
                <a:cs typeface="Times New Roman" panose="02020603050405020304" pitchFamily="18" charset="0"/>
                <a:hlinkClick r:id="rId5"/>
              </a:rPr>
              <a:t>www.aceproject.org/ace-en/topics/ge/ge3/g31/measures-to-promote-women2019s-participation-in</a:t>
            </a: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500" dirty="0">
                <a:solidFill>
                  <a:schemeClr val="tx1"/>
                </a:solidFill>
                <a:effectLst/>
                <a:latin typeface="Times New Roman" panose="02020603050405020304" pitchFamily="18" charset="0"/>
                <a:cs typeface="Times New Roman" panose="02020603050405020304" pitchFamily="18" charset="0"/>
              </a:rPr>
              <a:t>“Five Effective Ways to Involve Women in Politics: United Nations Development </a:t>
            </a:r>
            <a:r>
              <a:rPr lang="en-US" sz="1500" dirty="0" err="1">
                <a:solidFill>
                  <a:schemeClr val="tx1"/>
                </a:solidFill>
                <a:effectLst/>
                <a:latin typeface="Times New Roman" panose="02020603050405020304" pitchFamily="18" charset="0"/>
                <a:cs typeface="Times New Roman" panose="02020603050405020304" pitchFamily="18" charset="0"/>
              </a:rPr>
              <a:t>Programme</a:t>
            </a:r>
            <a:r>
              <a:rPr lang="en-US" sz="1500" dirty="0">
                <a:solidFill>
                  <a:schemeClr val="tx1"/>
                </a:solidFill>
                <a:effectLst/>
                <a:latin typeface="Times New Roman" panose="02020603050405020304" pitchFamily="18" charset="0"/>
                <a:cs typeface="Times New Roman" panose="02020603050405020304" pitchFamily="18" charset="0"/>
              </a:rPr>
              <a:t>.” </a:t>
            </a:r>
            <a:r>
              <a:rPr lang="en-US" sz="1500" i="1" dirty="0">
                <a:solidFill>
                  <a:schemeClr val="tx1"/>
                </a:solidFill>
                <a:effectLst/>
                <a:latin typeface="Times New Roman" panose="02020603050405020304" pitchFamily="18" charset="0"/>
                <a:cs typeface="Times New Roman" panose="02020603050405020304" pitchFamily="18" charset="0"/>
              </a:rPr>
              <a:t>UNDP</a:t>
            </a:r>
            <a:r>
              <a:rPr lang="en-US" sz="1500" dirty="0">
                <a:solidFill>
                  <a:schemeClr val="tx1"/>
                </a:solidFill>
                <a:effectLst/>
                <a:latin typeface="Times New Roman" panose="02020603050405020304" pitchFamily="18" charset="0"/>
                <a:cs typeface="Times New Roman" panose="02020603050405020304" pitchFamily="18" charset="0"/>
              </a:rPr>
              <a:t>,</a:t>
            </a:r>
            <a:r>
              <a:rPr lang="en-US" sz="1500" dirty="0">
                <a:effectLst/>
                <a:latin typeface="Times New Roman" panose="02020603050405020304" pitchFamily="18" charset="0"/>
                <a:cs typeface="Times New Roman" panose="02020603050405020304" pitchFamily="18" charset="0"/>
              </a:rPr>
              <a:t> </a:t>
            </a:r>
            <a:r>
              <a:rPr lang="en-US" sz="1500" dirty="0">
                <a:effectLst/>
                <a:latin typeface="Times New Roman" panose="02020603050405020304" pitchFamily="18" charset="0"/>
                <a:cs typeface="Times New Roman" panose="02020603050405020304" pitchFamily="18" charset="0"/>
                <a:hlinkClick r:id="rId6"/>
              </a:rPr>
              <a:t>www.undp.org/ukraine/news/five-effective-ways-involve-women-politics</a:t>
            </a: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500" dirty="0">
                <a:solidFill>
                  <a:schemeClr val="tx1"/>
                </a:solidFill>
                <a:effectLst/>
                <a:latin typeface="Times New Roman" panose="02020603050405020304" pitchFamily="18" charset="0"/>
                <a:cs typeface="Times New Roman" panose="02020603050405020304" pitchFamily="18" charset="0"/>
              </a:rPr>
              <a:t>“Gender Mainstreaming, Governance and Leadership.” </a:t>
            </a:r>
            <a:r>
              <a:rPr lang="en-US" sz="1500" i="1" dirty="0">
                <a:solidFill>
                  <a:schemeClr val="tx1"/>
                </a:solidFill>
                <a:effectLst/>
                <a:latin typeface="Times New Roman" panose="02020603050405020304" pitchFamily="18" charset="0"/>
                <a:cs typeface="Times New Roman" panose="02020603050405020304" pitchFamily="18" charset="0"/>
              </a:rPr>
              <a:t>OECD</a:t>
            </a:r>
            <a:r>
              <a:rPr lang="en-US" sz="1500" dirty="0">
                <a:effectLst/>
                <a:latin typeface="Times New Roman" panose="02020603050405020304" pitchFamily="18" charset="0"/>
                <a:cs typeface="Times New Roman" panose="02020603050405020304" pitchFamily="18" charset="0"/>
              </a:rPr>
              <a:t>, </a:t>
            </a:r>
            <a:r>
              <a:rPr lang="en-US" sz="1500" dirty="0">
                <a:effectLst/>
                <a:latin typeface="Times New Roman" panose="02020603050405020304" pitchFamily="18" charset="0"/>
                <a:cs typeface="Times New Roman" panose="02020603050405020304" pitchFamily="18" charset="0"/>
                <a:hlinkClick r:id="rId7"/>
              </a:rPr>
              <a:t>www.oecd.org/gov/gender-mainstreaming/</a:t>
            </a: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US"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GB" sz="1500" dirty="0">
                <a:solidFill>
                  <a:schemeClr val="tx1"/>
                </a:solidFill>
                <a:effectLst/>
                <a:latin typeface="Times New Roman" panose="02020603050405020304" pitchFamily="18" charset="0"/>
                <a:cs typeface="Times New Roman" panose="02020603050405020304" pitchFamily="18" charset="0"/>
              </a:rPr>
              <a:t>Deliver, Women. “Women's Political Participation &amp; Decision-Making Power Is Essential to Creating a Gender Equal...” </a:t>
            </a:r>
            <a:r>
              <a:rPr lang="en-GB" sz="1500" i="1" dirty="0">
                <a:solidFill>
                  <a:schemeClr val="tx1"/>
                </a:solidFill>
                <a:effectLst/>
                <a:latin typeface="Times New Roman" panose="02020603050405020304" pitchFamily="18" charset="0"/>
                <a:cs typeface="Times New Roman" panose="02020603050405020304" pitchFamily="18" charset="0"/>
              </a:rPr>
              <a:t>Medium</a:t>
            </a:r>
            <a:r>
              <a:rPr lang="en-GB" sz="1500" dirty="0">
                <a:solidFill>
                  <a:schemeClr val="tx1"/>
                </a:solidFill>
                <a:effectLst/>
                <a:latin typeface="Times New Roman" panose="02020603050405020304" pitchFamily="18" charset="0"/>
                <a:cs typeface="Times New Roman" panose="02020603050405020304" pitchFamily="18" charset="0"/>
              </a:rPr>
              <a:t>, Medium, 23 July 2018, </a:t>
            </a:r>
            <a:r>
              <a:rPr lang="en-GB" sz="1500" dirty="0">
                <a:effectLst/>
                <a:latin typeface="Times New Roman" panose="02020603050405020304" pitchFamily="18" charset="0"/>
                <a:cs typeface="Times New Roman" panose="02020603050405020304" pitchFamily="18" charset="0"/>
                <a:hlinkClick r:id="rId8"/>
              </a:rPr>
              <a:t>www.womendeliver.medium.com/womens-political-participation-decision-making-power-is-essential-to-creating-a-gender-equal-3c73ebe0e722</a:t>
            </a:r>
            <a:endParaRPr lang="en-GB"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GB" sz="15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500" dirty="0">
                <a:solidFill>
                  <a:schemeClr val="tx1"/>
                </a:solidFill>
                <a:effectLst/>
                <a:latin typeface="Times New Roman" panose="02020603050405020304" pitchFamily="18" charset="0"/>
                <a:cs typeface="Times New Roman" panose="02020603050405020304" pitchFamily="18" charset="0"/>
              </a:rPr>
              <a:t>“Promoting Women Participation in Local Governance: </a:t>
            </a:r>
            <a:r>
              <a:rPr lang="en-US" sz="1500" dirty="0" err="1">
                <a:solidFill>
                  <a:schemeClr val="tx1"/>
                </a:solidFill>
                <a:effectLst/>
                <a:latin typeface="Times New Roman" panose="02020603050405020304" pitchFamily="18" charset="0"/>
                <a:cs typeface="Times New Roman" panose="02020603050405020304" pitchFamily="18" charset="0"/>
              </a:rPr>
              <a:t>Auda</a:t>
            </a:r>
            <a:r>
              <a:rPr lang="en-US" sz="1500" dirty="0">
                <a:solidFill>
                  <a:schemeClr val="tx1"/>
                </a:solidFill>
                <a:effectLst/>
                <a:latin typeface="Times New Roman" panose="02020603050405020304" pitchFamily="18" charset="0"/>
                <a:cs typeface="Times New Roman" panose="02020603050405020304" pitchFamily="18" charset="0"/>
              </a:rPr>
              <a:t>-NEPAD.” </a:t>
            </a:r>
            <a:r>
              <a:rPr lang="en-US" sz="1500" i="1" dirty="0">
                <a:solidFill>
                  <a:schemeClr val="tx1"/>
                </a:solidFill>
                <a:effectLst/>
                <a:latin typeface="Times New Roman" panose="02020603050405020304" pitchFamily="18" charset="0"/>
                <a:cs typeface="Times New Roman" panose="02020603050405020304" pitchFamily="18" charset="0"/>
              </a:rPr>
              <a:t>NEPAD Home</a:t>
            </a:r>
            <a:r>
              <a:rPr lang="en-US" sz="1500" dirty="0">
                <a:solidFill>
                  <a:schemeClr val="tx1"/>
                </a:solidFill>
                <a:effectLst/>
                <a:latin typeface="Times New Roman" panose="02020603050405020304" pitchFamily="18" charset="0"/>
                <a:cs typeface="Times New Roman" panose="02020603050405020304" pitchFamily="18" charset="0"/>
              </a:rPr>
              <a:t>, </a:t>
            </a:r>
            <a:r>
              <a:rPr lang="en-US" sz="1500" dirty="0">
                <a:effectLst/>
                <a:latin typeface="Times New Roman" panose="02020603050405020304" pitchFamily="18" charset="0"/>
                <a:cs typeface="Times New Roman" panose="02020603050405020304" pitchFamily="18" charset="0"/>
                <a:hlinkClick r:id="rId9"/>
              </a:rPr>
              <a:t>www.nepad.org/nepadspanishfund/good-practice/promoting-women-participation-local-governance</a:t>
            </a:r>
            <a:endParaRPr lang="en-US" sz="1500" dirty="0">
              <a:effectLst/>
              <a:latin typeface="Times New Roman" panose="02020603050405020304" pitchFamily="18" charset="0"/>
              <a:cs typeface="Times New Roman" panose="02020603050405020304" pitchFamily="18" charset="0"/>
            </a:endParaRPr>
          </a:p>
          <a:p>
            <a:pPr algn="l"/>
            <a:endParaRPr lang="en-GB" sz="1400" dirty="0">
              <a:effectLst/>
            </a:endParaRPr>
          </a:p>
          <a:p>
            <a:pPr algn="l"/>
            <a:endParaRPr lang="en-GB" sz="800" dirty="0">
              <a:effectLst/>
            </a:endParaRPr>
          </a:p>
          <a:p>
            <a:pPr marL="228600" indent="-228600" algn="l">
              <a:buFont typeface="+mj-lt"/>
              <a:buAutoNum type="arabicPeriod"/>
            </a:pPr>
            <a:endParaRPr lang="en-US" sz="800" dirty="0">
              <a:effectLst/>
            </a:endParaRPr>
          </a:p>
          <a:p>
            <a:pPr marL="228600" indent="-228600" algn="l">
              <a:buFont typeface="+mj-lt"/>
              <a:buAutoNum type="arabicPeriod"/>
            </a:pPr>
            <a:endParaRPr lang="en-US" sz="800" dirty="0">
              <a:effectLst/>
            </a:endParaRPr>
          </a:p>
          <a:p>
            <a:pPr marL="228600" indent="-228600" algn="l">
              <a:buFont typeface="+mj-lt"/>
              <a:buAutoNum type="arabicPeriod"/>
            </a:pPr>
            <a:endParaRPr lang="en-US" sz="800" dirty="0">
              <a:effectLst/>
            </a:endParaRPr>
          </a:p>
          <a:p>
            <a:pPr marL="228600" indent="-228600" algn="l">
              <a:buFont typeface="+mj-lt"/>
              <a:buAutoNum type="arabicPeriod"/>
            </a:pPr>
            <a:endParaRPr lang="en-GB" sz="800" dirty="0">
              <a:effectLst/>
            </a:endParaRPr>
          </a:p>
          <a:p>
            <a:pPr marL="228600" indent="-228600" algn="l">
              <a:buFont typeface="+mj-lt"/>
              <a:buAutoNum type="arabicPeriod"/>
            </a:pPr>
            <a:endParaRPr lang="en-GB" sz="800" dirty="0">
              <a:effectLst/>
            </a:endParaRPr>
          </a:p>
        </p:txBody>
      </p:sp>
      <p:pic>
        <p:nvPicPr>
          <p:cNvPr id="4" name="Picture 2" descr="C:\Users\marlyn\Downloads\blue-border-md.png"/>
          <p:cNvPicPr>
            <a:picLocks noChangeAspect="1" noChangeArrowheads="1"/>
          </p:cNvPicPr>
          <p:nvPr/>
        </p:nvPicPr>
        <p:blipFill>
          <a:blip r:embed="rId10"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10"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10"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10"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457200"/>
            <a:ext cx="8686800" cy="6400798"/>
          </a:xfrm>
        </p:spPr>
        <p:txBody>
          <a:bodyPr>
            <a:noAutofit/>
          </a:bodyPr>
          <a:lstStyle/>
          <a:p>
            <a:pPr algn="l"/>
            <a:r>
              <a:rPr lang="en-US" sz="1800" b="1" dirty="0">
                <a:solidFill>
                  <a:schemeClr val="tx1"/>
                </a:solidFill>
                <a:latin typeface="Times New Roman" pitchFamily="18" charset="0"/>
                <a:cs typeface="Times New Roman" pitchFamily="18" charset="0"/>
              </a:rPr>
              <a:t>Committee: </a:t>
            </a:r>
            <a:r>
              <a:rPr lang="en-US" sz="1800" i="0" dirty="0">
                <a:solidFill>
                  <a:srgbClr val="0E101A"/>
                </a:solidFill>
                <a:effectLst/>
                <a:latin typeface="Times New Roman" panose="02020603050405020304" pitchFamily="18" charset="0"/>
              </a:rPr>
              <a:t>Commission on the Status of Women - Junior Committee</a:t>
            </a:r>
            <a:endParaRPr lang="en-US" sz="1800" dirty="0">
              <a:solidFill>
                <a:schemeClr val="tx1"/>
              </a:solidFill>
              <a:latin typeface="Times New Roman" pitchFamily="18" charset="0"/>
              <a:cs typeface="Times New Roman" pitchFamily="18" charset="0"/>
            </a:endParaRPr>
          </a:p>
          <a:p>
            <a:pPr algn="l"/>
            <a:r>
              <a:rPr lang="en-US" sz="1800" b="1" dirty="0">
                <a:solidFill>
                  <a:schemeClr val="tx1"/>
                </a:solidFill>
                <a:latin typeface="Times New Roman" pitchFamily="18" charset="0"/>
                <a:cs typeface="Times New Roman" pitchFamily="18" charset="0"/>
              </a:rPr>
              <a:t>Topic: </a:t>
            </a:r>
            <a:r>
              <a:rPr lang="en-US" sz="1800" b="0" i="0" dirty="0">
                <a:solidFill>
                  <a:srgbClr val="0E101A"/>
                </a:solidFill>
                <a:effectLst/>
                <a:latin typeface="Times New Roman" panose="02020603050405020304" pitchFamily="18" charset="0"/>
                <a:cs typeface="Times New Roman" panose="02020603050405020304" pitchFamily="18" charset="0"/>
              </a:rPr>
              <a:t>Addressing the post-pandemic future for women in the workplace</a:t>
            </a:r>
            <a:endParaRPr lang="en-US" sz="1100" b="0" i="0" dirty="0">
              <a:solidFill>
                <a:srgbClr val="222222"/>
              </a:solidFill>
              <a:effectLst/>
              <a:latin typeface="Times New Roman" panose="02020603050405020304" pitchFamily="18" charset="0"/>
              <a:cs typeface="Times New Roman" panose="02020603050405020304" pitchFamily="18" charset="0"/>
            </a:endParaRPr>
          </a:p>
          <a:p>
            <a:pPr algn="l"/>
            <a:r>
              <a:rPr lang="en-US" sz="1800" b="1" dirty="0">
                <a:solidFill>
                  <a:schemeClr val="tx1"/>
                </a:solidFill>
                <a:latin typeface="Times New Roman" pitchFamily="18" charset="0"/>
                <a:cs typeface="Times New Roman" pitchFamily="18" charset="0"/>
              </a:rPr>
              <a:t>Author: </a:t>
            </a:r>
            <a:r>
              <a:rPr lang="en-US" sz="1800" dirty="0">
                <a:solidFill>
                  <a:schemeClr val="tx1"/>
                </a:solidFill>
                <a:latin typeface="Times New Roman" pitchFamily="18" charset="0"/>
                <a:cs typeface="Times New Roman" pitchFamily="18" charset="0"/>
              </a:rPr>
              <a:t>Leah Rachel George </a:t>
            </a:r>
          </a:p>
          <a:p>
            <a:r>
              <a:rPr lang="en-US" sz="1800" b="1" dirty="0">
                <a:solidFill>
                  <a:srgbClr val="00B0F0"/>
                </a:solidFill>
                <a:latin typeface="Times New Roman" pitchFamily="18" charset="0"/>
                <a:cs typeface="Times New Roman" pitchFamily="18" charset="0"/>
              </a:rPr>
              <a:t>Introduction</a:t>
            </a:r>
          </a:p>
          <a:p>
            <a:endParaRPr lang="en-US" sz="1800" dirty="0">
              <a:solidFill>
                <a:srgbClr val="00B0F0"/>
              </a:solidFill>
              <a:latin typeface="Times New Roman" pitchFamily="18" charset="0"/>
              <a:cs typeface="Times New Roman" pitchFamily="18" charset="0"/>
            </a:endParaRPr>
          </a:p>
          <a:p>
            <a:pPr algn="l"/>
            <a:r>
              <a:rPr lang="en-US" sz="1800" dirty="0">
                <a:solidFill>
                  <a:schemeClr val="tx1"/>
                </a:solidFill>
                <a:latin typeface="Times New Roman" pitchFamily="18" charset="0"/>
                <a:cs typeface="Times New Roman" pitchFamily="18" charset="0"/>
              </a:rPr>
              <a:t>Our ecological, political, and economic systems must be rebuilt in ways that empower and protect us all. We've learned a lot about resilience in the past two years: how resilience makes us stronger, safer, and more adaptable and what doesn’t. Women and other vulnerable populations will bear the long-term consequences of the choices we make today regarding the allocation of our resources and who we choose to lead. The pandemic's consequences are disproportionately affecting women. Women are especially vulnerable to economic shocks in general since they often earn less, have less savings, and have less secure jobs to begin with. The epidemic has wreaked havoc on feminine industries such as hospitality, tourism, and retail, robbing many women of their livelihoods. During the pandemic women have been more likely than men to leave the workforce in all areas. The majority of working women (58%) labor in the informal sector, which offers few to no benefits such as paid sick leave or unemployment insurance. The pandemic has caused women in frontline positions, such as healthcare professionals and domestic workers, to choose between economic stability and their health.</a:t>
            </a:r>
          </a:p>
          <a:p>
            <a:r>
              <a:rPr lang="en-US" sz="1200" dirty="0">
                <a:solidFill>
                  <a:schemeClr val="tx1"/>
                </a:solidFill>
                <a:latin typeface="Times New Roman" pitchFamily="18" charset="0"/>
                <a:cs typeface="Times New Roman" pitchFamily="18" charset="0"/>
              </a:rPr>
              <a:t> </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066799"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186531" y="5833270"/>
            <a:ext cx="1211262" cy="838200"/>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33400"/>
            <a:ext cx="8686800" cy="6019800"/>
          </a:xfrm>
        </p:spPr>
        <p:txBody>
          <a:bodyPr>
            <a:noAutofit/>
          </a:bodyPr>
          <a:lstStyle/>
          <a:p>
            <a:r>
              <a:rPr lang="en-US" sz="1800" b="1" dirty="0">
                <a:solidFill>
                  <a:srgbClr val="00B0F0"/>
                </a:solidFill>
                <a:latin typeface="Times New Roman" pitchFamily="18" charset="0"/>
                <a:cs typeface="Times New Roman" pitchFamily="18" charset="0"/>
              </a:rPr>
              <a:t>Explanation of the Problem</a:t>
            </a:r>
          </a:p>
          <a:p>
            <a:endParaRPr lang="en-US" sz="1700" b="1" dirty="0">
              <a:solidFill>
                <a:srgbClr val="00B0F0"/>
              </a:solidFill>
              <a:latin typeface="Times New Roman" pitchFamily="18" charset="0"/>
              <a:cs typeface="Times New Roman" pitchFamily="18" charset="0"/>
            </a:endParaRPr>
          </a:p>
          <a:p>
            <a:pPr algn="l"/>
            <a:r>
              <a:rPr lang="en-US"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In situations like the pandemic the government has usually provided safety and protection especially for those most affected. But before the pandemic only 26.5% of the world's women were eligible to the government's social protection law compared to the 34.3% of men that are eligible. This has caused high risk job losses, sickness, homelessness for many women around the world, which in turn has forced women to take on household chores.</a:t>
            </a:r>
            <a:r>
              <a:rPr lang="en-US" sz="1800" dirty="0">
                <a:solidFill>
                  <a:schemeClr val="tx1">
                    <a:lumMod val="95000"/>
                    <a:lumOff val="5000"/>
                  </a:schemeClr>
                </a:solidFill>
                <a:latin typeface="Times New Roman" pitchFamily="18" charset="0"/>
                <a:cs typeface="Times New Roman" pitchFamily="18" charset="0"/>
              </a:rPr>
              <a:t> According to a study conducted by the Global Institute for Women's Leadership, women who were suspended were more likely to be suspended for longer durations. In July 2020, 31% of women who had been dismissed during the pandemic had worked zero hours since March, compared to 20% of males.</a:t>
            </a:r>
          </a:p>
          <a:p>
            <a:pPr algn="l"/>
            <a:r>
              <a:rPr lang="en-US" sz="1800"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Women have been highly underrepresented in the decision-making process by governments in the covid 19 response and recovery trials and so these trails have in turn failed to incorporate gender sensitive policies.</a:t>
            </a:r>
            <a:r>
              <a:rPr lang="en-US" sz="1800" dirty="0">
                <a:solidFill>
                  <a:schemeClr val="tx1">
                    <a:lumMod val="95000"/>
                    <a:lumOff val="5000"/>
                  </a:schemeClr>
                </a:solidFill>
                <a:latin typeface="Times New Roman" pitchFamily="18" charset="0"/>
                <a:cs typeface="Times New Roman" pitchFamily="18" charset="0"/>
              </a:rPr>
              <a:t> According to the report, between 2019 and 2020, the pandemic lost 4.2 percent of women's employment, or 54 million jobs, compared to 3 percent of men's employment, or 60 million jobs. In 2021, the number of employed women is expected to be 13 million lower than in 2019, while the number of working males is expected to be around the same as in 2019. "By 2021, just 43.2 percent of working-age women in the globe would be employed, compared to 68.6 percent of working-age males," the ILO said.</a:t>
            </a:r>
            <a:endParaRPr lang="en-US" sz="1800" b="1" dirty="0">
              <a:solidFill>
                <a:schemeClr val="tx1">
                  <a:lumMod val="95000"/>
                  <a:lumOff val="5000"/>
                </a:schemeClr>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3" cstate="print"/>
          <a:srcRect/>
          <a:stretch>
            <a:fillRect/>
          </a:stretch>
        </p:blipFill>
        <p:spPr bwMode="auto">
          <a:xfrm rot="16200000">
            <a:off x="-148430" y="5795168"/>
            <a:ext cx="1211262" cy="914403"/>
          </a:xfrm>
          <a:prstGeom prst="rect">
            <a:avLst/>
          </a:prstGeom>
          <a:noFill/>
        </p:spPr>
      </p:pic>
      <p:pic>
        <p:nvPicPr>
          <p:cNvPr id="9"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272950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800" b="1" dirty="0">
                <a:solidFill>
                  <a:srgbClr val="00B0F0"/>
                </a:solidFill>
                <a:latin typeface="Times New Roman" pitchFamily="18" charset="0"/>
                <a:cs typeface="Times New Roman" pitchFamily="18" charset="0"/>
              </a:rPr>
              <a:t>Focus of the Debate</a:t>
            </a:r>
            <a:endParaRPr lang="en-US" sz="1800" dirty="0">
              <a:solidFill>
                <a:srgbClr val="00B0F0"/>
              </a:solidFill>
              <a:latin typeface="Times New Roman" pitchFamily="18" charset="0"/>
              <a:cs typeface="Times New Roman" pitchFamily="18" charset="0"/>
            </a:endParaRPr>
          </a:p>
          <a:p>
            <a:pPr algn="l"/>
            <a:endParaRPr lang="en-US" sz="1600" dirty="0">
              <a:solidFill>
                <a:schemeClr val="tx1"/>
              </a:solidFill>
              <a:latin typeface="Times New Roman" panose="02020603050405020304" pitchFamily="18" charset="0"/>
              <a:cs typeface="Times New Roman" panose="02020603050405020304" pitchFamily="18" charset="0"/>
            </a:endParaRPr>
          </a:p>
          <a:p>
            <a:pPr algn="l"/>
            <a:r>
              <a:rPr lang="en-US" sz="1600" dirty="0">
                <a:solidFill>
                  <a:schemeClr val="tx1"/>
                </a:solidFill>
                <a:latin typeface="Times New Roman" panose="02020603050405020304" pitchFamily="18" charset="0"/>
                <a:cs typeface="Times New Roman" panose="02020603050405020304" pitchFamily="18" charset="0"/>
              </a:rPr>
              <a:t>For decades, researchers have studied the problems that women confront in the workplace. Many of these issues have been worsened by the pandemic, which has highlighted women's demands and preferences that must be addressed in the post-pandemic workplace. The International Labor Organization (ILO) expects that the epidemic will eliminate 4.2% of women's jobs globally between 2019 and 2020, compared to only 3% for men. Women also left the workforce in greater numbers than men. Female labor participation rates are currently 1.8 percent lower than pre-pandemic levels in nations like Germany and Italy. One issue is that during the pandemic, women have been responsible for the majority of additional childcare and housework, leaving many of them unable to work. In many countries, even before COVID-19, the gender difference in time spent on unpaid care work was significant.</a:t>
            </a:r>
          </a:p>
          <a:p>
            <a:pPr algn="l"/>
            <a:r>
              <a:rPr lang="en-US" sz="1600" dirty="0">
                <a:solidFill>
                  <a:schemeClr val="tx1"/>
                </a:solidFill>
                <a:latin typeface="Times New Roman" panose="02020603050405020304" pitchFamily="18" charset="0"/>
                <a:cs typeface="Times New Roman" panose="02020603050405020304" pitchFamily="18" charset="0"/>
              </a:rPr>
              <a:t>Fortunately, early signs indicate that the economic reopening is contributing to a higher percentage gain in female employment, but this increase comes after a significantly steeper drop in female employment since the pandemic. According to the ILO, female employment is unlikely to return to pre-COVID levels before 2022 at the earliest.</a:t>
            </a:r>
          </a:p>
          <a:p>
            <a:pPr algn="l"/>
            <a:r>
              <a:rPr lang="en-US" sz="1600" dirty="0">
                <a:solidFill>
                  <a:schemeClr val="tx1"/>
                </a:solidFill>
                <a:latin typeface="Times New Roman" panose="02020603050405020304" pitchFamily="18" charset="0"/>
                <a:cs typeface="Times New Roman" panose="02020603050405020304" pitchFamily="18" charset="0"/>
              </a:rPr>
              <a:t>Governments must avoid further lockdowns in order to improve women's chances in the labor market. Furthermore, remote and flexible working has the potential to boost female labor market participation rates—at least in some professions—if this mode of work becomes less stigmatized and more commonly accepted by males as well. This could help close the salary gap between employees with non-traditional work arrangements (mostly used by women) and those with traditional work arrangements, as well as boost women's promotion prospects.</a:t>
            </a:r>
          </a:p>
          <a:p>
            <a:pPr algn="l"/>
            <a:endParaRPr lang="en-US" sz="1800" dirty="0">
              <a:solidFill>
                <a:schemeClr val="tx1"/>
              </a:solidFill>
              <a:latin typeface="Times New Roman" pitchFamily="18" charset="0"/>
              <a:cs typeface="Times New Roman" pitchFamily="18" charset="0"/>
            </a:endParaRPr>
          </a:p>
          <a:p>
            <a:r>
              <a:rPr lang="en-US" sz="1800" dirty="0">
                <a:latin typeface="Times New Roman" pitchFamily="18" charset="0"/>
                <a:cs typeface="Times New Roman" pitchFamily="18" charset="0"/>
              </a:rPr>
              <a:t> </a:t>
            </a:r>
          </a:p>
          <a:p>
            <a:pPr algn="l"/>
            <a:endParaRPr lang="en-US" sz="18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900" dirty="0">
                <a:solidFill>
                  <a:schemeClr val="tx1"/>
                </a:solidFill>
                <a:latin typeface="Times New Roman" pitchFamily="18" charset="0"/>
                <a:cs typeface="Times New Roman" pitchFamily="18" charset="0"/>
              </a:rPr>
              <a:t> </a:t>
            </a:r>
            <a:r>
              <a:rPr lang="en-US" sz="1900" b="1" dirty="0">
                <a:solidFill>
                  <a:srgbClr val="00B0F0"/>
                </a:solidFill>
                <a:latin typeface="Times New Roman" pitchFamily="18" charset="0"/>
                <a:cs typeface="Times New Roman" pitchFamily="18" charset="0"/>
              </a:rPr>
              <a:t>Questions to Consider</a:t>
            </a:r>
          </a:p>
          <a:p>
            <a:endParaRPr lang="en-US" sz="1900" b="1" dirty="0">
              <a:solidFill>
                <a:srgbClr val="00B0F0"/>
              </a:solidFill>
              <a:latin typeface="Times New Roman" pitchFamily="18" charset="0"/>
              <a:cs typeface="Times New Roman" pitchFamily="18" charset="0"/>
            </a:endParaRPr>
          </a:p>
          <a:p>
            <a:pPr marL="342900" indent="-342900" algn="l">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How can we implement the gender equality measures outlined by previous conventions and resolutions?</a:t>
            </a:r>
          </a:p>
          <a:p>
            <a:pPr marL="342900" indent="-342900" algn="l">
              <a:buFont typeface="+mj-lt"/>
              <a:buAutoNum type="arabicPeriod"/>
            </a:pP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What measures has your government taken to eradicate the double standard in society?</a:t>
            </a:r>
          </a:p>
          <a:p>
            <a:pPr marL="342900" indent="-342900" algn="l">
              <a:buFont typeface="+mj-lt"/>
              <a:buAutoNum type="arabicPeriod"/>
            </a:pP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To what extent has your country put in effort to improve the working conditions of women?</a:t>
            </a:r>
          </a:p>
          <a:p>
            <a:pPr marL="342900" indent="-342900" algn="l">
              <a:buFont typeface="+mj-lt"/>
              <a:buAutoNum type="arabicPeriod"/>
            </a:pP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Does your nation still deal with a huge gap in gender pay? If so, have they done anything to eliminate the issue?</a:t>
            </a:r>
          </a:p>
          <a:p>
            <a:pPr marL="342900" indent="-342900" algn="l">
              <a:buFont typeface="+mj-lt"/>
              <a:buAutoNum type="arabicPeriod"/>
            </a:pP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Has your country made use of technology to promote better job opportunities for women in the workforce? If so, how?</a:t>
            </a:r>
          </a:p>
          <a:p>
            <a:pPr marL="342900" indent="-342900" algn="l">
              <a:buFont typeface="+mj-lt"/>
              <a:buAutoNum type="arabicPeriod"/>
            </a:pP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How would you implement better working conditions and environments for women with disabilities or those who are working mothers?</a:t>
            </a:r>
          </a:p>
          <a:p>
            <a:pPr marL="342900" indent="-342900" algn="l">
              <a:buFont typeface="+mj-lt"/>
              <a:buAutoNum type="arabicPeriod"/>
            </a:pP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r>
              <a:rPr lang="en-US" sz="1600" b="0" i="0" u="none" strike="noStrike" dirty="0">
                <a:solidFill>
                  <a:schemeClr val="tx1"/>
                </a:solidFill>
                <a:effectLst/>
                <a:latin typeface="Times New Roman" panose="02020603050405020304" pitchFamily="18" charset="0"/>
                <a:cs typeface="Times New Roman" panose="02020603050405020304" pitchFamily="18" charset="0"/>
              </a:rPr>
              <a:t>How can methods be implemented without giving the appearance of discrimination or </a:t>
            </a:r>
            <a:r>
              <a:rPr lang="en-US" sz="1600" b="0" i="0" u="none" strike="noStrike" dirty="0" err="1">
                <a:solidFill>
                  <a:schemeClr val="tx1"/>
                </a:solidFill>
                <a:effectLst/>
                <a:latin typeface="Times New Roman" panose="02020603050405020304" pitchFamily="18" charset="0"/>
                <a:cs typeface="Times New Roman" panose="02020603050405020304" pitchFamily="18" charset="0"/>
              </a:rPr>
              <a:t>favouritism</a:t>
            </a:r>
            <a:r>
              <a:rPr lang="en-US" sz="1600" b="0" i="0" u="none" strike="noStrike" dirty="0">
                <a:solidFill>
                  <a:schemeClr val="tx1"/>
                </a:solidFill>
                <a:effectLst/>
                <a:latin typeface="Times New Roman" panose="02020603050405020304" pitchFamily="18" charset="0"/>
                <a:cs typeface="Times New Roman" panose="02020603050405020304" pitchFamily="18" charset="0"/>
              </a:rPr>
              <a:t> for women and youth?</a:t>
            </a:r>
            <a:endParaRPr lang="en-US" sz="1600" dirty="0">
              <a:solidFill>
                <a:schemeClr val="tx1"/>
              </a:solidFill>
              <a:latin typeface="Times New Roman" panose="02020603050405020304" pitchFamily="18" charset="0"/>
              <a:cs typeface="Times New Roman" panose="02020603050405020304" pitchFamily="18" charset="0"/>
            </a:endParaRPr>
          </a:p>
          <a:p>
            <a:pPr marL="342900" indent="-342900" algn="l">
              <a:buFont typeface="+mj-lt"/>
              <a:buAutoNum type="arabicPeriod"/>
            </a:pPr>
            <a:endParaRPr lang="en-US" sz="1400" dirty="0">
              <a:solidFill>
                <a:schemeClr val="tx1"/>
              </a:solidFill>
              <a:latin typeface="Arial" panose="020B0604020202020204" pitchFamily="34" charset="0"/>
              <a:cs typeface="Arial" panose="020B0604020202020204" pitchFamily="34" charset="0"/>
            </a:endParaRPr>
          </a:p>
          <a:p>
            <a:pPr marL="342900" indent="-342900" algn="l">
              <a:buFont typeface="+mj-lt"/>
              <a:buAutoNum type="arabicPeriod"/>
            </a:pPr>
            <a:endParaRPr lang="en-US" sz="11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560437"/>
            <a:ext cx="1211263" cy="865237"/>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3177523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b="1" dirty="0">
                <a:solidFill>
                  <a:srgbClr val="00B0F0"/>
                </a:solidFill>
                <a:latin typeface="Times New Roman" pitchFamily="18" charset="0"/>
                <a:cs typeface="Times New Roman" pitchFamily="18" charset="0"/>
              </a:rPr>
              <a:t>Recommended Readings &amp; Bibliography</a:t>
            </a:r>
            <a:endParaRPr lang="en-US" dirty="0">
              <a:solidFill>
                <a:srgbClr val="00B0F0"/>
              </a:solidFill>
              <a:latin typeface="Times New Roman" pitchFamily="18" charset="0"/>
              <a:cs typeface="Times New Roman" pitchFamily="18" charset="0"/>
            </a:endParaRPr>
          </a:p>
          <a:p>
            <a:pPr marL="228600" indent="-228600" algn="l">
              <a:buFont typeface="+mj-lt"/>
              <a:buAutoNum type="arabicPeriod"/>
            </a:pPr>
            <a:r>
              <a:rPr lang="en-US" sz="1400" dirty="0">
                <a:solidFill>
                  <a:schemeClr val="tx1"/>
                </a:solidFill>
                <a:effectLst/>
                <a:latin typeface="Times New Roman" panose="02020603050405020304" pitchFamily="18" charset="0"/>
                <a:cs typeface="Times New Roman" panose="02020603050405020304" pitchFamily="18" charset="0"/>
              </a:rPr>
              <a:t>LLP, Lewis Silkin. “The Post-Pandemic Future for Women in the Workplace - Future of Work Hub.” </a:t>
            </a:r>
            <a:r>
              <a:rPr lang="en-US" sz="1400" i="1" dirty="0" err="1">
                <a:solidFill>
                  <a:schemeClr val="tx1"/>
                </a:solidFill>
                <a:effectLst/>
                <a:latin typeface="Times New Roman" panose="02020603050405020304" pitchFamily="18" charset="0"/>
                <a:cs typeface="Times New Roman" panose="02020603050405020304" pitchFamily="18" charset="0"/>
              </a:rPr>
              <a:t>Futureofworkhub</a:t>
            </a:r>
            <a:r>
              <a:rPr lang="en-US" sz="1400" dirty="0">
                <a:solidFill>
                  <a:schemeClr val="tx1"/>
                </a:solidFill>
                <a:effectLst/>
                <a:latin typeface="Times New Roman" panose="02020603050405020304" pitchFamily="18" charset="0"/>
                <a:cs typeface="Times New Roman" panose="02020603050405020304" pitchFamily="18" charset="0"/>
              </a:rPr>
              <a:t>, </a:t>
            </a:r>
            <a:r>
              <a:rPr lang="en-US" sz="1400" dirty="0" err="1">
                <a:solidFill>
                  <a:schemeClr val="tx1"/>
                </a:solidFill>
                <a:effectLst/>
                <a:latin typeface="Times New Roman" panose="02020603050405020304" pitchFamily="18" charset="0"/>
                <a:cs typeface="Times New Roman" panose="02020603050405020304" pitchFamily="18" charset="0"/>
              </a:rPr>
              <a:t>Futureofworkhub</a:t>
            </a:r>
            <a:r>
              <a:rPr lang="en-US" sz="1400" dirty="0">
                <a:solidFill>
                  <a:schemeClr val="tx1"/>
                </a:solidFill>
                <a:effectLst/>
                <a:latin typeface="Times New Roman" panose="02020603050405020304" pitchFamily="18" charset="0"/>
                <a:cs typeface="Times New Roman" panose="02020603050405020304" pitchFamily="18" charset="0"/>
              </a:rPr>
              <a:t>, 9 Sept. 2021, </a:t>
            </a:r>
            <a:r>
              <a:rPr lang="en-US" sz="1400" dirty="0">
                <a:effectLst/>
                <a:latin typeface="Times New Roman" panose="02020603050405020304" pitchFamily="18" charset="0"/>
                <a:cs typeface="Times New Roman" panose="02020603050405020304" pitchFamily="18" charset="0"/>
                <a:hlinkClick r:id="rId3"/>
              </a:rPr>
              <a:t>www.futureofworkhub.info/comment/2021/9/6/the-post-pandemic-future-for-women-in-the-workplace</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GB" sz="1400" dirty="0">
                <a:solidFill>
                  <a:schemeClr val="tx1"/>
                </a:solidFill>
                <a:effectLst/>
                <a:latin typeface="Times New Roman" panose="02020603050405020304" pitchFamily="18" charset="0"/>
                <a:cs typeface="Times New Roman" panose="02020603050405020304" pitchFamily="18" charset="0"/>
              </a:rPr>
              <a:t>“Milken Institute.” </a:t>
            </a:r>
            <a:r>
              <a:rPr lang="en-GB" sz="1400" i="1" dirty="0">
                <a:solidFill>
                  <a:schemeClr val="tx1"/>
                </a:solidFill>
                <a:effectLst/>
                <a:latin typeface="Times New Roman" panose="02020603050405020304" pitchFamily="18" charset="0"/>
                <a:cs typeface="Times New Roman" panose="02020603050405020304" pitchFamily="18" charset="0"/>
              </a:rPr>
              <a:t>Building Back Better for Women in a Post-COVID World</a:t>
            </a:r>
            <a:r>
              <a:rPr lang="en-GB" sz="1400" dirty="0">
                <a:solidFill>
                  <a:schemeClr val="tx1"/>
                </a:solidFill>
                <a:effectLst/>
                <a:latin typeface="Times New Roman" panose="02020603050405020304" pitchFamily="18" charset="0"/>
                <a:cs typeface="Times New Roman" panose="02020603050405020304" pitchFamily="18" charset="0"/>
              </a:rPr>
              <a:t>, </a:t>
            </a:r>
            <a:r>
              <a:rPr lang="en-GB" sz="1400" dirty="0">
                <a:effectLst/>
                <a:latin typeface="Times New Roman" panose="02020603050405020304" pitchFamily="18" charset="0"/>
                <a:cs typeface="Times New Roman" panose="02020603050405020304" pitchFamily="18" charset="0"/>
                <a:hlinkClick r:id="rId4"/>
              </a:rPr>
              <a:t>www.milkeninstitute.org/article/women-building-back-better?gclid=Cj0KCQjw-pCVBhCFARIsAGMxhAeMYOpsDbEPxNllAnR7E7S3UVJDiM_I3UxCzQmLud2Yj376fy3ws6YaAtbmEALw_wcB</a:t>
            </a:r>
            <a:endParaRPr lang="en-GB"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400" dirty="0" err="1">
                <a:solidFill>
                  <a:schemeClr val="tx1"/>
                </a:solidFill>
                <a:effectLst/>
                <a:latin typeface="Times New Roman" panose="02020603050405020304" pitchFamily="18" charset="0"/>
                <a:cs typeface="Times New Roman" panose="02020603050405020304" pitchFamily="18" charset="0"/>
              </a:rPr>
              <a:t>Trueman</a:t>
            </a:r>
            <a:r>
              <a:rPr lang="en-US" sz="1400" dirty="0">
                <a:solidFill>
                  <a:schemeClr val="tx1"/>
                </a:solidFill>
                <a:effectLst/>
                <a:latin typeface="Times New Roman" panose="02020603050405020304" pitchFamily="18" charset="0"/>
                <a:cs typeface="Times New Roman" panose="02020603050405020304" pitchFamily="18" charset="0"/>
              </a:rPr>
              <a:t>, Charlotte. “Could the Post-Pandemic, Hybrid Workplace Boost Gender Equality?” </a:t>
            </a:r>
            <a:r>
              <a:rPr lang="en-US" sz="1400" i="1" dirty="0">
                <a:solidFill>
                  <a:schemeClr val="tx1"/>
                </a:solidFill>
                <a:effectLst/>
                <a:latin typeface="Times New Roman" panose="02020603050405020304" pitchFamily="18" charset="0"/>
                <a:cs typeface="Times New Roman" panose="02020603050405020304" pitchFamily="18" charset="0"/>
              </a:rPr>
              <a:t>Computerworld</a:t>
            </a:r>
            <a:r>
              <a:rPr lang="en-US" sz="1400" dirty="0">
                <a:solidFill>
                  <a:schemeClr val="tx1"/>
                </a:solidFill>
                <a:effectLst/>
                <a:latin typeface="Times New Roman" panose="02020603050405020304" pitchFamily="18" charset="0"/>
                <a:cs typeface="Times New Roman" panose="02020603050405020304" pitchFamily="18" charset="0"/>
              </a:rPr>
              <a:t>, Computerworld, 8 Mar. 2022, </a:t>
            </a:r>
            <a:r>
              <a:rPr lang="en-US" sz="1400" dirty="0">
                <a:effectLst/>
                <a:latin typeface="Times New Roman" panose="02020603050405020304" pitchFamily="18" charset="0"/>
                <a:cs typeface="Times New Roman" panose="02020603050405020304" pitchFamily="18" charset="0"/>
                <a:hlinkClick r:id="rId5"/>
              </a:rPr>
              <a:t>www.computerworld.com/article/3652618/could-the-post-pandemic-hybrid-workplace-boost-gender-equality.html</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400" dirty="0">
                <a:solidFill>
                  <a:schemeClr val="tx1"/>
                </a:solidFill>
                <a:effectLst/>
                <a:latin typeface="Times New Roman" panose="02020603050405020304" pitchFamily="18" charset="0"/>
                <a:cs typeface="Times New Roman" panose="02020603050405020304" pitchFamily="18" charset="0"/>
              </a:rPr>
              <a:t>Contributor, Deloitte. “Deloitte </a:t>
            </a:r>
            <a:r>
              <a:rPr lang="en-US" sz="1400" dirty="0" err="1">
                <a:solidFill>
                  <a:schemeClr val="tx1"/>
                </a:solidFill>
                <a:effectLst/>
                <a:latin typeface="Times New Roman" panose="02020603050405020304" pitchFamily="18" charset="0"/>
                <a:cs typeface="Times New Roman" panose="02020603050405020304" pitchFamily="18" charset="0"/>
              </a:rPr>
              <a:t>Brandvoice</a:t>
            </a:r>
            <a:r>
              <a:rPr lang="en-US" sz="1400" dirty="0">
                <a:solidFill>
                  <a:schemeClr val="tx1"/>
                </a:solidFill>
                <a:effectLst/>
                <a:latin typeface="Times New Roman" panose="02020603050405020304" pitchFamily="18" charset="0"/>
                <a:cs typeface="Times New Roman" panose="02020603050405020304" pitchFamily="18" charset="0"/>
              </a:rPr>
              <a:t>: Why Women Are Leaving the Workforce after the Pandemic-and How to Win Them Back.” </a:t>
            </a:r>
            <a:r>
              <a:rPr lang="en-US" sz="1400" i="1" dirty="0">
                <a:solidFill>
                  <a:schemeClr val="tx1"/>
                </a:solidFill>
                <a:effectLst/>
                <a:latin typeface="Times New Roman" panose="02020603050405020304" pitchFamily="18" charset="0"/>
                <a:cs typeface="Times New Roman" panose="02020603050405020304" pitchFamily="18" charset="0"/>
              </a:rPr>
              <a:t>Forbes</a:t>
            </a:r>
            <a:r>
              <a:rPr lang="en-US" sz="1400" dirty="0">
                <a:solidFill>
                  <a:schemeClr val="tx1"/>
                </a:solidFill>
                <a:effectLst/>
                <a:latin typeface="Times New Roman" panose="02020603050405020304" pitchFamily="18" charset="0"/>
                <a:cs typeface="Times New Roman" panose="02020603050405020304" pitchFamily="18" charset="0"/>
              </a:rPr>
              <a:t>, Forbes Magazine, 2 July 2021, </a:t>
            </a:r>
            <a:r>
              <a:rPr lang="en-US" sz="1400" dirty="0">
                <a:effectLst/>
                <a:latin typeface="Times New Roman" panose="02020603050405020304" pitchFamily="18" charset="0"/>
                <a:cs typeface="Times New Roman" panose="02020603050405020304" pitchFamily="18" charset="0"/>
                <a:hlinkClick r:id="rId6"/>
              </a:rPr>
              <a:t>www.forbes.com/sites/deloitte/2021/07/01/why-women-are-leaving-the-workforce-after-the-pandemic-and-how-to-win-them-back/?sh=166ec1e3796e</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400" dirty="0">
                <a:solidFill>
                  <a:schemeClr val="tx1"/>
                </a:solidFill>
                <a:effectLst/>
                <a:latin typeface="Times New Roman" panose="02020603050405020304" pitchFamily="18" charset="0"/>
                <a:cs typeface="Times New Roman" panose="02020603050405020304" pitchFamily="18" charset="0"/>
              </a:rPr>
              <a:t>“Merits.” </a:t>
            </a:r>
            <a:r>
              <a:rPr lang="en-US" sz="1400" i="1" dirty="0">
                <a:solidFill>
                  <a:schemeClr val="tx1"/>
                </a:solidFill>
                <a:effectLst/>
                <a:latin typeface="Times New Roman" panose="02020603050405020304" pitchFamily="18" charset="0"/>
                <a:cs typeface="Times New Roman" panose="02020603050405020304" pitchFamily="18" charset="0"/>
              </a:rPr>
              <a:t>Merits | Special Issue : Changing Realities for Women and Work: The Impact of COVID-19 and Prospects for the Post-Pandemic Work World</a:t>
            </a:r>
            <a:r>
              <a:rPr lang="en-US" sz="1400" dirty="0">
                <a:solidFill>
                  <a:schemeClr val="tx1"/>
                </a:solidFill>
                <a:effectLst/>
                <a:latin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cs typeface="Times New Roman" panose="02020603050405020304" pitchFamily="18" charset="0"/>
                <a:hlinkClick r:id="rId7"/>
              </a:rPr>
              <a:t>www.mdpi.com/journal/merits/special_issues/work_women</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400" dirty="0">
                <a:solidFill>
                  <a:schemeClr val="tx1"/>
                </a:solidFill>
                <a:effectLst/>
                <a:latin typeface="Times New Roman" panose="02020603050405020304" pitchFamily="18" charset="0"/>
                <a:cs typeface="Times New Roman" panose="02020603050405020304" pitchFamily="18" charset="0"/>
              </a:rPr>
              <a:t>“What Women at Work Need Post-Pandemic: 7 Tips for Employers.” </a:t>
            </a:r>
            <a:r>
              <a:rPr lang="en-US" sz="1400" i="1" dirty="0">
                <a:solidFill>
                  <a:schemeClr val="tx1"/>
                </a:solidFill>
                <a:effectLst/>
                <a:latin typeface="Times New Roman" panose="02020603050405020304" pitchFamily="18" charset="0"/>
                <a:cs typeface="Times New Roman" panose="02020603050405020304" pitchFamily="18" charset="0"/>
              </a:rPr>
              <a:t>Monster.com</a:t>
            </a:r>
            <a:r>
              <a:rPr lang="en-US" sz="1400" dirty="0">
                <a:solidFill>
                  <a:schemeClr val="tx1"/>
                </a:solidFill>
                <a:effectLst/>
                <a:latin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cs typeface="Times New Roman" panose="02020603050405020304" pitchFamily="18" charset="0"/>
                <a:hlinkClick r:id="rId8"/>
              </a:rPr>
              <a:t>www.hiring.monster.com/resources/blog/what-women-at-work-need/</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400" dirty="0">
                <a:solidFill>
                  <a:schemeClr val="tx1"/>
                </a:solidFill>
                <a:effectLst/>
                <a:latin typeface="Times New Roman" panose="02020603050405020304" pitchFamily="18" charset="0"/>
                <a:cs typeface="Times New Roman" panose="02020603050405020304" pitchFamily="18" charset="0"/>
              </a:rPr>
              <a:t>“Post-Pandemic Realities for Women in the Workplace.” </a:t>
            </a:r>
            <a:r>
              <a:rPr lang="en-US" sz="1400" i="1" dirty="0">
                <a:solidFill>
                  <a:schemeClr val="tx1"/>
                </a:solidFill>
                <a:effectLst/>
                <a:latin typeface="Times New Roman" panose="02020603050405020304" pitchFamily="18" charset="0"/>
                <a:cs typeface="Times New Roman" panose="02020603050405020304" pitchFamily="18" charset="0"/>
              </a:rPr>
              <a:t>Women's Expectations in a Post-Pandemic Workplace | Randstad Canada</a:t>
            </a:r>
            <a:r>
              <a:rPr lang="en-US" sz="1400" dirty="0">
                <a:solidFill>
                  <a:schemeClr val="tx1"/>
                </a:solidFill>
                <a:effectLst/>
                <a:latin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cs typeface="Times New Roman" panose="02020603050405020304" pitchFamily="18" charset="0"/>
                <a:hlinkClick r:id="rId9"/>
              </a:rPr>
              <a:t>www.randstad.ca/employers/workplace-insights/women-in-the-workplace/post-pandemic-realities-for-women-in-the-workplace/</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r>
              <a:rPr lang="en-US" sz="1400" dirty="0">
                <a:solidFill>
                  <a:schemeClr val="tx1"/>
                </a:solidFill>
                <a:effectLst/>
                <a:latin typeface="Times New Roman" panose="02020603050405020304" pitchFamily="18" charset="0"/>
                <a:cs typeface="Times New Roman" panose="02020603050405020304" pitchFamily="18" charset="0"/>
              </a:rPr>
              <a:t>LLP, Lewis Silkin. “The Post-Pandemic Future for Women in the Workplace - Future of Work Hub.” </a:t>
            </a:r>
            <a:r>
              <a:rPr lang="en-US" sz="1400" i="1" dirty="0" err="1">
                <a:solidFill>
                  <a:schemeClr val="tx1"/>
                </a:solidFill>
                <a:effectLst/>
                <a:latin typeface="Times New Roman" panose="02020603050405020304" pitchFamily="18" charset="0"/>
                <a:cs typeface="Times New Roman" panose="02020603050405020304" pitchFamily="18" charset="0"/>
              </a:rPr>
              <a:t>Futureofworkhub</a:t>
            </a:r>
            <a:r>
              <a:rPr lang="en-US" sz="1400" dirty="0">
                <a:solidFill>
                  <a:schemeClr val="tx1"/>
                </a:solidFill>
                <a:effectLst/>
                <a:latin typeface="Times New Roman" panose="02020603050405020304" pitchFamily="18" charset="0"/>
                <a:cs typeface="Times New Roman" panose="02020603050405020304" pitchFamily="18" charset="0"/>
              </a:rPr>
              <a:t>, </a:t>
            </a:r>
            <a:r>
              <a:rPr lang="en-US" sz="1400" dirty="0" err="1">
                <a:solidFill>
                  <a:schemeClr val="tx1"/>
                </a:solidFill>
                <a:effectLst/>
                <a:latin typeface="Times New Roman" panose="02020603050405020304" pitchFamily="18" charset="0"/>
                <a:cs typeface="Times New Roman" panose="02020603050405020304" pitchFamily="18" charset="0"/>
              </a:rPr>
              <a:t>Futureofworkhub</a:t>
            </a:r>
            <a:r>
              <a:rPr lang="en-US" sz="1400" dirty="0">
                <a:solidFill>
                  <a:schemeClr val="tx1"/>
                </a:solidFill>
                <a:effectLst/>
                <a:latin typeface="Times New Roman" panose="02020603050405020304" pitchFamily="18" charset="0"/>
                <a:cs typeface="Times New Roman" panose="02020603050405020304" pitchFamily="18" charset="0"/>
              </a:rPr>
              <a:t>, 9 Sept. 2021</a:t>
            </a:r>
            <a:r>
              <a:rPr lang="en-US" sz="1400" dirty="0">
                <a:effectLst/>
                <a:latin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cs typeface="Times New Roman" panose="02020603050405020304" pitchFamily="18" charset="0"/>
                <a:hlinkClick r:id="rId3"/>
              </a:rPr>
              <a:t>www.futureofworkhub.info/comment/2021/9/6/the-post-pandemic-future-for-women-in-the-workplace</a:t>
            </a:r>
            <a:endParaRPr lang="en-US" sz="1400" dirty="0">
              <a:effectLst/>
              <a:latin typeface="Times New Roman" panose="02020603050405020304" pitchFamily="18" charset="0"/>
              <a:cs typeface="Times New Roman" panose="02020603050405020304" pitchFamily="18" charset="0"/>
            </a:endParaRPr>
          </a:p>
          <a:p>
            <a:pPr marL="228600" indent="-228600" algn="l">
              <a:buFont typeface="+mj-lt"/>
              <a:buAutoNum type="arabicPeriod"/>
            </a:pPr>
            <a:endParaRPr lang="en-US" sz="800" dirty="0">
              <a:effectLst/>
            </a:endParaRPr>
          </a:p>
          <a:p>
            <a:pPr marL="228600" indent="-228600" algn="l">
              <a:buFont typeface="+mj-lt"/>
              <a:buAutoNum type="arabicPeriod"/>
            </a:pPr>
            <a:endParaRPr lang="en-US" sz="800" dirty="0">
              <a:effectLst/>
            </a:endParaRPr>
          </a:p>
        </p:txBody>
      </p:sp>
      <p:pic>
        <p:nvPicPr>
          <p:cNvPr id="4" name="Picture 2" descr="C:\Users\marlyn\Downloads\blue-border-md.png"/>
          <p:cNvPicPr>
            <a:picLocks noChangeAspect="1" noChangeArrowheads="1"/>
          </p:cNvPicPr>
          <p:nvPr/>
        </p:nvPicPr>
        <p:blipFill>
          <a:blip r:embed="rId10" cstate="print"/>
          <a:srcRect/>
          <a:stretch>
            <a:fillRect/>
          </a:stretch>
        </p:blipFill>
        <p:spPr bwMode="auto">
          <a:xfrm>
            <a:off x="0" y="0"/>
            <a:ext cx="1211263" cy="1211262"/>
          </a:xfrm>
          <a:prstGeom prst="rect">
            <a:avLst/>
          </a:prstGeom>
          <a:noFill/>
        </p:spPr>
      </p:pic>
      <p:pic>
        <p:nvPicPr>
          <p:cNvPr id="5" name="Picture 2" descr="C:\Users\marlyn\Downloads\blue-border-md.png"/>
          <p:cNvPicPr>
            <a:picLocks noChangeAspect="1" noChangeArrowheads="1"/>
          </p:cNvPicPr>
          <p:nvPr/>
        </p:nvPicPr>
        <p:blipFill>
          <a:blip r:embed="rId10"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10"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10"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280717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533400"/>
            <a:ext cx="7772400" cy="6019800"/>
          </a:xfrm>
        </p:spPr>
        <p:txBody>
          <a:bodyPr>
            <a:noAutofit/>
          </a:bodyPr>
          <a:lstStyle/>
          <a:p>
            <a:pPr algn="l"/>
            <a:r>
              <a:rPr lang="en-US" sz="2000" b="1" dirty="0">
                <a:solidFill>
                  <a:schemeClr val="tx1"/>
                </a:solidFill>
                <a:latin typeface="Times New Roman" pitchFamily="18" charset="0"/>
                <a:cs typeface="Times New Roman" pitchFamily="18" charset="0"/>
              </a:rPr>
              <a:t>Table of Contents</a:t>
            </a:r>
            <a:endParaRPr lang="en-US" sz="2000" dirty="0">
              <a:solidFill>
                <a:schemeClr val="tx1"/>
              </a:solidFill>
              <a:latin typeface="Times New Roman" pitchFamily="18" charset="0"/>
              <a:cs typeface="Times New Roman" pitchFamily="18" charset="0"/>
            </a:endParaRPr>
          </a:p>
          <a:p>
            <a:pPr algn="l"/>
            <a:r>
              <a:rPr lang="en-US" sz="155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Letter from the Chair</a:t>
            </a:r>
          </a:p>
          <a:p>
            <a:pPr algn="l"/>
            <a:r>
              <a:rPr lang="en-US" sz="140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Introduction to the Committee</a:t>
            </a:r>
          </a:p>
          <a:p>
            <a:pPr algn="l"/>
            <a:r>
              <a:rPr lang="en-US" sz="140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Topic 1: </a:t>
            </a:r>
            <a:r>
              <a:rPr lang="en-GB" sz="1400" dirty="0">
                <a:solidFill>
                  <a:schemeClr val="tx1"/>
                </a:solidFill>
                <a:latin typeface="Times New Roman" pitchFamily="18" charset="0"/>
                <a:cs typeface="Times New Roman" pitchFamily="18" charset="0"/>
              </a:rPr>
              <a:t>Promoting the involvement of women in governance and decision making</a:t>
            </a:r>
            <a:endParaRPr lang="en-US" sz="1400" dirty="0">
              <a:solidFill>
                <a:schemeClr val="tx1"/>
              </a:solidFill>
              <a:latin typeface="Times New Roman" pitchFamily="18" charset="0"/>
              <a:cs typeface="Times New Roman" pitchFamily="18" charset="0"/>
            </a:endParaRPr>
          </a:p>
          <a:p>
            <a:pPr lvl="0" algn="l"/>
            <a:r>
              <a:rPr lang="en-US" sz="1400" dirty="0">
                <a:solidFill>
                  <a:schemeClr val="tx1"/>
                </a:solidFill>
                <a:latin typeface="Times New Roman" pitchFamily="18" charset="0"/>
                <a:cs typeface="Times New Roman" pitchFamily="18" charset="0"/>
              </a:rPr>
              <a:t>Introduction</a:t>
            </a:r>
          </a:p>
          <a:p>
            <a:pPr lvl="0" algn="l"/>
            <a:r>
              <a:rPr lang="en-US" sz="1400" dirty="0">
                <a:solidFill>
                  <a:schemeClr val="tx1"/>
                </a:solidFill>
                <a:latin typeface="Times New Roman" pitchFamily="18" charset="0"/>
                <a:cs typeface="Times New Roman" pitchFamily="18" charset="0"/>
              </a:rPr>
              <a:t>Explanation of the Problem</a:t>
            </a:r>
          </a:p>
          <a:p>
            <a:pPr lvl="0" algn="l"/>
            <a:r>
              <a:rPr lang="en-US" sz="1400" dirty="0">
                <a:solidFill>
                  <a:schemeClr val="tx1"/>
                </a:solidFill>
                <a:latin typeface="Times New Roman" pitchFamily="18" charset="0"/>
                <a:cs typeface="Times New Roman" pitchFamily="18" charset="0"/>
              </a:rPr>
              <a:t>Focus of the Debate</a:t>
            </a:r>
          </a:p>
          <a:p>
            <a:pPr lvl="0" algn="l"/>
            <a:r>
              <a:rPr lang="en-US" sz="1400" dirty="0">
                <a:solidFill>
                  <a:schemeClr val="tx1"/>
                </a:solidFill>
                <a:latin typeface="Times New Roman" pitchFamily="18" charset="0"/>
                <a:cs typeface="Times New Roman" pitchFamily="18" charset="0"/>
              </a:rPr>
              <a:t>Questions to Consider</a:t>
            </a:r>
          </a:p>
          <a:p>
            <a:pPr lvl="0" algn="l"/>
            <a:r>
              <a:rPr lang="en-US" sz="1400" dirty="0">
                <a:solidFill>
                  <a:schemeClr val="tx1"/>
                </a:solidFill>
                <a:latin typeface="Times New Roman" pitchFamily="18" charset="0"/>
                <a:cs typeface="Times New Roman" pitchFamily="18" charset="0"/>
              </a:rPr>
              <a:t>Recommended Readings</a:t>
            </a:r>
          </a:p>
          <a:p>
            <a:pPr lvl="0" algn="l"/>
            <a:r>
              <a:rPr lang="en-US" sz="1400" dirty="0">
                <a:solidFill>
                  <a:schemeClr val="tx1"/>
                </a:solidFill>
                <a:latin typeface="Times New Roman" pitchFamily="18" charset="0"/>
                <a:cs typeface="Times New Roman" pitchFamily="18" charset="0"/>
              </a:rPr>
              <a:t>Bibliography</a:t>
            </a:r>
          </a:p>
          <a:p>
            <a:pPr algn="l"/>
            <a:r>
              <a:rPr lang="en-US" sz="1400" dirty="0">
                <a:solidFill>
                  <a:schemeClr val="tx1"/>
                </a:solidFill>
                <a:latin typeface="Times New Roman" pitchFamily="18" charset="0"/>
                <a:cs typeface="Times New Roman" pitchFamily="18" charset="0"/>
              </a:rPr>
              <a:t> </a:t>
            </a:r>
          </a:p>
          <a:p>
            <a:pPr lvl="0" algn="l"/>
            <a:r>
              <a:rPr lang="en-US" sz="1400" dirty="0">
                <a:solidFill>
                  <a:schemeClr val="tx1"/>
                </a:solidFill>
                <a:latin typeface="Times New Roman" pitchFamily="18" charset="0"/>
                <a:cs typeface="Times New Roman" pitchFamily="18" charset="0"/>
              </a:rPr>
              <a:t>Topic 2:  </a:t>
            </a:r>
            <a:r>
              <a:rPr lang="en-GB" sz="1400" dirty="0">
                <a:solidFill>
                  <a:schemeClr val="tx1"/>
                </a:solidFill>
                <a:latin typeface="Times New Roman" pitchFamily="18" charset="0"/>
                <a:cs typeface="Times New Roman" pitchFamily="18" charset="0"/>
              </a:rPr>
              <a:t>Addressing the post-pandemic future for women in the workplace</a:t>
            </a:r>
            <a:endParaRPr lang="en-US" sz="1400" dirty="0">
              <a:solidFill>
                <a:schemeClr val="tx1"/>
              </a:solidFill>
              <a:latin typeface="Times New Roman" pitchFamily="18" charset="0"/>
              <a:cs typeface="Times New Roman" pitchFamily="18" charset="0"/>
            </a:endParaRPr>
          </a:p>
          <a:p>
            <a:pPr algn="l"/>
            <a:r>
              <a:rPr lang="en-US" sz="1400" dirty="0">
                <a:solidFill>
                  <a:schemeClr val="tx1"/>
                </a:solidFill>
                <a:latin typeface="Times New Roman" pitchFamily="18" charset="0"/>
                <a:cs typeface="Times New Roman" pitchFamily="18" charset="0"/>
              </a:rPr>
              <a:t>Introduction</a:t>
            </a:r>
          </a:p>
          <a:p>
            <a:pPr algn="l"/>
            <a:r>
              <a:rPr lang="en-US" sz="1400" dirty="0">
                <a:solidFill>
                  <a:schemeClr val="tx1"/>
                </a:solidFill>
                <a:latin typeface="Times New Roman" pitchFamily="18" charset="0"/>
                <a:cs typeface="Times New Roman" pitchFamily="18" charset="0"/>
              </a:rPr>
              <a:t>Explanation of the Problem</a:t>
            </a:r>
          </a:p>
          <a:p>
            <a:pPr algn="l"/>
            <a:r>
              <a:rPr lang="en-US" sz="1400" dirty="0">
                <a:solidFill>
                  <a:schemeClr val="tx1"/>
                </a:solidFill>
                <a:latin typeface="Times New Roman" pitchFamily="18" charset="0"/>
                <a:cs typeface="Times New Roman" pitchFamily="18" charset="0"/>
              </a:rPr>
              <a:t>Focus of the Debate</a:t>
            </a:r>
          </a:p>
          <a:p>
            <a:pPr algn="l"/>
            <a:r>
              <a:rPr lang="en-US" sz="1400" dirty="0">
                <a:solidFill>
                  <a:schemeClr val="tx1"/>
                </a:solidFill>
                <a:latin typeface="Times New Roman" pitchFamily="18" charset="0"/>
                <a:cs typeface="Times New Roman" pitchFamily="18" charset="0"/>
              </a:rPr>
              <a:t>Questions to Consider</a:t>
            </a:r>
          </a:p>
          <a:p>
            <a:pPr algn="l"/>
            <a:r>
              <a:rPr lang="en-US" sz="1400" dirty="0">
                <a:solidFill>
                  <a:schemeClr val="tx1"/>
                </a:solidFill>
                <a:latin typeface="Times New Roman" pitchFamily="18" charset="0"/>
                <a:cs typeface="Times New Roman" pitchFamily="18" charset="0"/>
              </a:rPr>
              <a:t>Recommended Readings</a:t>
            </a:r>
          </a:p>
          <a:p>
            <a:pPr algn="l"/>
            <a:r>
              <a:rPr lang="en-US" sz="1400" dirty="0">
                <a:solidFill>
                  <a:schemeClr val="tx1"/>
                </a:solidFill>
                <a:latin typeface="Times New Roman" pitchFamily="18" charset="0"/>
                <a:cs typeface="Times New Roman" pitchFamily="18" charset="0"/>
              </a:rPr>
              <a:t>Bibliography</a:t>
            </a:r>
          </a:p>
          <a:p>
            <a:endParaRPr lang="en-US" sz="1550" dirty="0">
              <a:latin typeface="Times New Roman" pitchFamily="18" charset="0"/>
              <a:cs typeface="Times New Roman" pitchFamily="18" charset="0"/>
            </a:endParaRPr>
          </a:p>
        </p:txBody>
      </p:sp>
      <p:pic>
        <p:nvPicPr>
          <p:cNvPr id="1026" name="Picture 2" descr="C:\Users\marlyn\Documents\WINMUN\WINMUN logo.png"/>
          <p:cNvPicPr>
            <a:picLocks noChangeAspect="1" noChangeArrowheads="1"/>
          </p:cNvPicPr>
          <p:nvPr/>
        </p:nvPicPr>
        <p:blipFill>
          <a:blip r:embed="rId3" cstate="print">
            <a:clrChange>
              <a:clrFrom>
                <a:srgbClr val="FFFFFF"/>
              </a:clrFrom>
              <a:clrTo>
                <a:srgbClr val="FFFFFF">
                  <a:alpha val="0"/>
                </a:srgbClr>
              </a:clrTo>
            </a:clrChange>
          </a:blip>
          <a:srcRect l="3361" t="21841" r="3886" b="23994"/>
          <a:stretch>
            <a:fillRect/>
          </a:stretch>
        </p:blipFill>
        <p:spPr bwMode="auto">
          <a:xfrm>
            <a:off x="7391400" y="609600"/>
            <a:ext cx="914400" cy="838200"/>
          </a:xfrm>
          <a:prstGeom prst="rect">
            <a:avLst/>
          </a:prstGeom>
          <a:noFill/>
        </p:spPr>
      </p:pic>
      <p:pic>
        <p:nvPicPr>
          <p:cNvPr id="5" name="Picture 2" descr="C:\Users\marlyn\Downloads\blue-border-md.png"/>
          <p:cNvPicPr>
            <a:picLocks noChangeAspect="1" noChangeArrowheads="1"/>
          </p:cNvPicPr>
          <p:nvPr/>
        </p:nvPicPr>
        <p:blipFill>
          <a:blip r:embed="rId4" cstate="print"/>
          <a:srcRect/>
          <a:stretch>
            <a:fillRect/>
          </a:stretch>
        </p:blipFill>
        <p:spPr bwMode="auto">
          <a:xfrm>
            <a:off x="2" y="0"/>
            <a:ext cx="1211263" cy="1211262"/>
          </a:xfrm>
          <a:prstGeom prst="rect">
            <a:avLst/>
          </a:prstGeom>
          <a:noFill/>
        </p:spPr>
      </p:pic>
      <p:pic>
        <p:nvPicPr>
          <p:cNvPr id="6" name="Picture 2" descr="C:\Users\marlyn\Downloads\blue-border-md.png"/>
          <p:cNvPicPr>
            <a:picLocks noChangeAspect="1" noChangeArrowheads="1"/>
          </p:cNvPicPr>
          <p:nvPr/>
        </p:nvPicPr>
        <p:blipFill>
          <a:blip r:embed="rId4"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4" cstate="print"/>
          <a:srcRect/>
          <a:stretch>
            <a:fillRect/>
          </a:stretch>
        </p:blipFill>
        <p:spPr bwMode="auto">
          <a:xfrm rot="16200000">
            <a:off x="0" y="5638801"/>
            <a:ext cx="1211262" cy="1211263"/>
          </a:xfrm>
          <a:prstGeom prst="rect">
            <a:avLst/>
          </a:prstGeom>
          <a:noFill/>
        </p:spPr>
      </p:pic>
      <p:pic>
        <p:nvPicPr>
          <p:cNvPr id="9" name="Picture 2" descr="C:\Users\marlyn\Downloads\blue-border-md.png"/>
          <p:cNvPicPr>
            <a:picLocks noChangeAspect="1" noChangeArrowheads="1"/>
          </p:cNvPicPr>
          <p:nvPr/>
        </p:nvPicPr>
        <p:blipFill>
          <a:blip r:embed="rId4"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534400" cy="6333422"/>
          </a:xfrm>
        </p:spPr>
        <p:txBody>
          <a:bodyPr>
            <a:normAutofit fontScale="47500" lnSpcReduction="20000"/>
          </a:bodyPr>
          <a:lstStyle/>
          <a:p>
            <a:r>
              <a:rPr lang="en-US" sz="3300" b="1" dirty="0">
                <a:solidFill>
                  <a:srgbClr val="00B0F0"/>
                </a:solidFill>
                <a:latin typeface="Times New Roman" pitchFamily="18" charset="0"/>
                <a:cs typeface="Times New Roman" pitchFamily="18" charset="0"/>
              </a:rPr>
              <a:t> LETTER FROM THE DAIS</a:t>
            </a:r>
          </a:p>
          <a:p>
            <a:pPr rtl="0">
              <a:spcBef>
                <a:spcPts val="0"/>
              </a:spcBef>
              <a:spcAft>
                <a:spcPts val="0"/>
              </a:spcAft>
            </a:pPr>
            <a:endParaRPr lang="en-US" sz="2100" b="0" i="0" u="none" strike="noStrike" dirty="0">
              <a:solidFill>
                <a:srgbClr val="000000"/>
              </a:solidFill>
              <a:effectLst/>
              <a:latin typeface="Arial" panose="020B0604020202020204" pitchFamily="34" charset="0"/>
              <a:cs typeface="Arial" panose="020B0604020202020204" pitchFamily="34" charset="0"/>
            </a:endParaRPr>
          </a:p>
          <a:p>
            <a:pPr rtl="0">
              <a:spcBef>
                <a:spcPts val="0"/>
              </a:spcBef>
              <a:spcAft>
                <a:spcPts val="0"/>
              </a:spcAft>
            </a:pPr>
            <a:endParaRPr lang="en-US" sz="2900" b="0" i="0" u="none" strike="noStrike" dirty="0">
              <a:solidFill>
                <a:srgbClr val="000000"/>
              </a:solidFill>
              <a:effectLst/>
              <a:latin typeface="Arial" panose="020B0604020202020204" pitchFamily="34" charset="0"/>
              <a:cs typeface="Arial" panose="020B0604020202020204" pitchFamily="34" charset="0"/>
            </a:endParaRPr>
          </a:p>
          <a:p>
            <a:pPr algn="l" rtl="0">
              <a:spcBef>
                <a:spcPts val="0"/>
              </a:spcBef>
              <a:spcAft>
                <a:spcPts val="0"/>
              </a:spcAft>
            </a:pPr>
            <a:r>
              <a:rPr lang="en-US" sz="2900" b="0" i="0" u="none" strike="noStrike" dirty="0">
                <a:solidFill>
                  <a:srgbClr val="000000"/>
                </a:solidFill>
                <a:effectLst/>
                <a:latin typeface="Times New Roman" panose="02020603050405020304" pitchFamily="18" charset="0"/>
                <a:cs typeface="Times New Roman" panose="02020603050405020304" pitchFamily="18" charset="0"/>
              </a:rPr>
              <a:t>Greetings delegates,</a:t>
            </a:r>
          </a:p>
          <a:p>
            <a:pPr algn="l" rtl="0">
              <a:spcBef>
                <a:spcPts val="0"/>
              </a:spcBef>
              <a:spcAft>
                <a:spcPts val="0"/>
              </a:spcAft>
            </a:pPr>
            <a:endParaRPr lang="en-US" sz="29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n-US" sz="2900" b="0" i="0" u="none" strike="noStrike" dirty="0">
                <a:solidFill>
                  <a:srgbClr val="000000"/>
                </a:solidFill>
                <a:effectLst/>
                <a:latin typeface="Times New Roman" panose="02020603050405020304" pitchFamily="18" charset="0"/>
                <a:cs typeface="Times New Roman" panose="02020603050405020304" pitchFamily="18" charset="0"/>
              </a:rPr>
              <a:t>We, Alicia Kunte, Leah George and Aaryan Fredrick have the </a:t>
            </a:r>
            <a:r>
              <a:rPr lang="en-US" sz="2900" b="0" i="0" u="none" strike="noStrike" dirty="0" err="1">
                <a:solidFill>
                  <a:srgbClr val="000000"/>
                </a:solidFill>
                <a:effectLst/>
                <a:latin typeface="Times New Roman" panose="02020603050405020304" pitchFamily="18" charset="0"/>
                <a:cs typeface="Times New Roman" panose="02020603050405020304" pitchFamily="18" charset="0"/>
              </a:rPr>
              <a:t>honour</a:t>
            </a:r>
            <a:r>
              <a:rPr lang="en-US" sz="2900" b="0" i="0" u="none" strike="noStrike" dirty="0">
                <a:solidFill>
                  <a:srgbClr val="000000"/>
                </a:solidFill>
                <a:effectLst/>
                <a:latin typeface="Times New Roman" panose="02020603050405020304" pitchFamily="18" charset="0"/>
                <a:cs typeface="Times New Roman" panose="02020603050405020304" pitchFamily="18" charset="0"/>
              </a:rPr>
              <a:t> of welcoming you to the Commission of the Status of Women at the 7</a:t>
            </a:r>
            <a:r>
              <a:rPr lang="en-US" sz="2900" b="0" i="0" u="none" strike="noStrike" baseline="30000" dirty="0">
                <a:solidFill>
                  <a:srgbClr val="000000"/>
                </a:solidFill>
                <a:effectLst/>
                <a:latin typeface="Times New Roman" panose="02020603050405020304" pitchFamily="18" charset="0"/>
                <a:cs typeface="Times New Roman" panose="02020603050405020304" pitchFamily="18" charset="0"/>
              </a:rPr>
              <a:t>th</a:t>
            </a:r>
            <a:r>
              <a:rPr lang="en-US" sz="2900" b="0" i="0" u="none" strike="noStrike" dirty="0">
                <a:solidFill>
                  <a:srgbClr val="000000"/>
                </a:solidFill>
                <a:effectLst/>
                <a:latin typeface="Times New Roman" panose="02020603050405020304" pitchFamily="18" charset="0"/>
                <a:cs typeface="Times New Roman" panose="02020603050405020304" pitchFamily="18" charset="0"/>
              </a:rPr>
              <a:t> annual edition of WINMUN 2022! Whether this is your first or tenth conference we hope that it is one that challenges you and that you walk away with something new whether it is meeting new people, acquiring new skills, or knowing the world around you a little bit better. </a:t>
            </a:r>
            <a:endParaRPr lang="en-US" sz="29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br>
              <a:rPr lang="en-US" sz="2900" b="0" dirty="0">
                <a:effectLst/>
                <a:latin typeface="Times New Roman" panose="02020603050405020304" pitchFamily="18" charset="0"/>
                <a:cs typeface="Times New Roman" panose="02020603050405020304" pitchFamily="18" charset="0"/>
              </a:rPr>
            </a:br>
            <a:r>
              <a:rPr lang="en-US" sz="2900" b="0" i="0" u="none" strike="noStrike" dirty="0">
                <a:solidFill>
                  <a:srgbClr val="000000"/>
                </a:solidFill>
                <a:effectLst/>
                <a:latin typeface="Times New Roman" panose="02020603050405020304" pitchFamily="18" charset="0"/>
                <a:cs typeface="Times New Roman" panose="02020603050405020304" pitchFamily="18" charset="0"/>
              </a:rPr>
              <a:t>We encourage you all to actively participate in the debate and discussions during the conference, whether or not you may feel like you have enough, or too little information on the agenda. Every point and every speech that will be brought up and presented in the committee would have significant importance in developing the right path to help resolve the issue at hand. </a:t>
            </a:r>
            <a:endParaRPr lang="en-US" sz="29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br>
              <a:rPr lang="en-US" sz="2900" b="0" dirty="0">
                <a:effectLst/>
                <a:latin typeface="Times New Roman" panose="02020603050405020304" pitchFamily="18" charset="0"/>
                <a:cs typeface="Times New Roman" panose="02020603050405020304" pitchFamily="18" charset="0"/>
              </a:rPr>
            </a:br>
            <a:r>
              <a:rPr lang="en-US" sz="2900" b="0" i="0" u="none" strike="noStrike" dirty="0">
                <a:solidFill>
                  <a:srgbClr val="000000"/>
                </a:solidFill>
                <a:effectLst/>
                <a:latin typeface="Times New Roman" panose="02020603050405020304" pitchFamily="18" charset="0"/>
                <a:cs typeface="Times New Roman" panose="02020603050405020304" pitchFamily="18" charset="0"/>
              </a:rPr>
              <a:t>Our agendas at this conference pave the perfect path for you to walk on to develop effectual resolutions. We believe it is our duty, as the next generation of leaders, to prepare ourselves to become more trustworthy beings. In today's era, developing skills and resources to plunge us into ever-expanding industries of the future is a fundamental requirement; and we believe that this platform is an ideal first step into the future.</a:t>
            </a:r>
            <a:endParaRPr lang="en-US" sz="29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br>
              <a:rPr lang="en-US" sz="2900" b="0" dirty="0">
                <a:effectLst/>
                <a:latin typeface="Times New Roman" panose="02020603050405020304" pitchFamily="18" charset="0"/>
                <a:cs typeface="Times New Roman" panose="02020603050405020304" pitchFamily="18" charset="0"/>
              </a:rPr>
            </a:br>
            <a:r>
              <a:rPr lang="en-US" sz="2900" b="0" i="0" u="none" strike="noStrike" dirty="0">
                <a:solidFill>
                  <a:srgbClr val="000000"/>
                </a:solidFill>
                <a:effectLst/>
                <a:latin typeface="Times New Roman" panose="02020603050405020304" pitchFamily="18" charset="0"/>
                <a:cs typeface="Times New Roman" panose="02020603050405020304" pitchFamily="18" charset="0"/>
              </a:rPr>
              <a:t>We will be focusing on having fruitful debates to cover all aspects of the topic, in order to come up with feasible and comprehensible solutions. The topics at hand are:</a:t>
            </a:r>
            <a:endParaRPr lang="en-US" sz="2900" b="0" dirty="0">
              <a:effectLst/>
              <a:latin typeface="Times New Roman" panose="02020603050405020304" pitchFamily="18" charset="0"/>
              <a:cs typeface="Times New Roman" panose="02020603050405020304" pitchFamily="18" charset="0"/>
            </a:endParaRPr>
          </a:p>
          <a:p>
            <a:pPr marL="457200" algn="l" rtl="0">
              <a:spcBef>
                <a:spcPts val="0"/>
              </a:spcBef>
              <a:spcAft>
                <a:spcPts val="0"/>
              </a:spcAft>
            </a:pPr>
            <a:br>
              <a:rPr lang="en-US" sz="2900" b="0" dirty="0">
                <a:effectLst/>
                <a:latin typeface="Times New Roman" panose="02020603050405020304" pitchFamily="18" charset="0"/>
                <a:cs typeface="Times New Roman" panose="02020603050405020304" pitchFamily="18" charset="0"/>
              </a:rPr>
            </a:br>
            <a:r>
              <a:rPr lang="en-US" sz="2900" b="1" i="1" u="none" strike="noStrike" dirty="0">
                <a:solidFill>
                  <a:srgbClr val="222222"/>
                </a:solidFill>
                <a:effectLst/>
                <a:latin typeface="Times New Roman" panose="02020603050405020304" pitchFamily="18" charset="0"/>
                <a:cs typeface="Times New Roman" panose="02020603050405020304" pitchFamily="18" charset="0"/>
              </a:rPr>
              <a:t>Agenda 1 – Promoting the involvement of Women and Youth in the Government </a:t>
            </a:r>
            <a:endParaRPr lang="en-US" sz="2900" b="0" dirty="0">
              <a:effectLst/>
              <a:latin typeface="Times New Roman" panose="02020603050405020304" pitchFamily="18" charset="0"/>
              <a:cs typeface="Times New Roman" panose="02020603050405020304" pitchFamily="18" charset="0"/>
            </a:endParaRPr>
          </a:p>
          <a:p>
            <a:pPr marL="457200" algn="l" rtl="0">
              <a:spcBef>
                <a:spcPts val="0"/>
              </a:spcBef>
              <a:spcAft>
                <a:spcPts val="0"/>
              </a:spcAft>
            </a:pPr>
            <a:r>
              <a:rPr lang="en-US" sz="2900" b="1" i="1" u="none" strike="noStrike" dirty="0">
                <a:solidFill>
                  <a:srgbClr val="222222"/>
                </a:solidFill>
                <a:effectLst/>
                <a:latin typeface="Times New Roman" panose="02020603050405020304" pitchFamily="18" charset="0"/>
                <a:cs typeface="Times New Roman" panose="02020603050405020304" pitchFamily="18" charset="0"/>
              </a:rPr>
              <a:t>Agenda 2 – Addressing the post-pandemic future for women in the workplace</a:t>
            </a:r>
            <a:endParaRPr lang="en-US" sz="2900" b="0" dirty="0">
              <a:effectLst/>
              <a:latin typeface="Times New Roman" panose="02020603050405020304" pitchFamily="18" charset="0"/>
              <a:cs typeface="Times New Roman" panose="02020603050405020304" pitchFamily="18" charset="0"/>
            </a:endParaRPr>
          </a:p>
          <a:p>
            <a:pPr algn="l" rtl="0">
              <a:spcBef>
                <a:spcPts val="1000"/>
              </a:spcBef>
              <a:spcAft>
                <a:spcPts val="0"/>
              </a:spcAft>
            </a:pPr>
            <a:br>
              <a:rPr lang="en-US" sz="2900" b="0" dirty="0">
                <a:effectLst/>
                <a:latin typeface="Times New Roman" panose="02020603050405020304" pitchFamily="18" charset="0"/>
                <a:cs typeface="Times New Roman" panose="02020603050405020304" pitchFamily="18" charset="0"/>
              </a:rPr>
            </a:br>
            <a:r>
              <a:rPr lang="en-US" sz="2900" b="0" i="0" u="none" strike="noStrike" dirty="0">
                <a:solidFill>
                  <a:srgbClr val="000000"/>
                </a:solidFill>
                <a:effectLst/>
                <a:latin typeface="Times New Roman" panose="02020603050405020304" pitchFamily="18" charset="0"/>
                <a:cs typeface="Times New Roman" panose="02020603050405020304" pitchFamily="18" charset="0"/>
              </a:rPr>
              <a:t>Do not hesitate to contact us if you have any questions or need any help. We are looking forward to meeting you all and hope that you all have an unforgettable experience!</a:t>
            </a:r>
          </a:p>
          <a:p>
            <a:pPr algn="l" rtl="0">
              <a:spcBef>
                <a:spcPts val="1000"/>
              </a:spcBef>
              <a:spcAft>
                <a:spcPts val="0"/>
              </a:spcAft>
            </a:pPr>
            <a:endParaRPr lang="en-US" sz="29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n-US" sz="2900" b="0" i="0" u="none" strike="noStrike" dirty="0">
                <a:solidFill>
                  <a:srgbClr val="000000"/>
                </a:solidFill>
                <a:effectLst/>
                <a:latin typeface="Times New Roman" panose="02020603050405020304" pitchFamily="18" charset="0"/>
                <a:cs typeface="Times New Roman" panose="02020603050405020304" pitchFamily="18" charset="0"/>
              </a:rPr>
              <a:t>Sincerely,</a:t>
            </a:r>
            <a:endParaRPr lang="en-US" sz="29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n-US" sz="2900" b="0" i="0" u="none" strike="noStrike" dirty="0">
                <a:solidFill>
                  <a:srgbClr val="000000"/>
                </a:solidFill>
                <a:effectLst/>
                <a:latin typeface="Times New Roman" panose="02020603050405020304" pitchFamily="18" charset="0"/>
                <a:cs typeface="Times New Roman" panose="02020603050405020304" pitchFamily="18" charset="0"/>
              </a:rPr>
              <a:t>Alicia Kunte, Leah George and Aaryan Fredrick</a:t>
            </a:r>
          </a:p>
          <a:p>
            <a:pPr algn="l" rtl="0">
              <a:spcBef>
                <a:spcPts val="0"/>
              </a:spcBef>
              <a:spcAft>
                <a:spcPts val="0"/>
              </a:spcAft>
            </a:pPr>
            <a:endParaRPr lang="en-US" sz="2900" b="0" i="0" u="none" strike="noStrike" dirty="0">
              <a:solidFill>
                <a:srgbClr val="000000"/>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n-US" sz="2900" b="0" dirty="0">
                <a:solidFill>
                  <a:schemeClr val="tx1"/>
                </a:solidFill>
                <a:effectLst/>
                <a:latin typeface="Times New Roman" panose="02020603050405020304" pitchFamily="18" charset="0"/>
                <a:cs typeface="Times New Roman" panose="02020603050405020304" pitchFamily="18" charset="0"/>
              </a:rPr>
              <a:t>Dias of CSW</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7"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BE8BF-44CC-1C6B-920C-B6C01D7C3B35}"/>
              </a:ext>
            </a:extLst>
          </p:cNvPr>
          <p:cNvSpPr>
            <a:spLocks noGrp="1"/>
          </p:cNvSpPr>
          <p:nvPr>
            <p:ph type="title"/>
          </p:nvPr>
        </p:nvSpPr>
        <p:spPr/>
        <p:txBody>
          <a:bodyPr>
            <a:normAutofit/>
          </a:bodyPr>
          <a:lstStyle/>
          <a:p>
            <a:r>
              <a:rPr lang="en-US" sz="1800" b="1" dirty="0">
                <a:solidFill>
                  <a:srgbClr val="00B0F0"/>
                </a:solidFill>
                <a:latin typeface="Times New Roman" pitchFamily="18" charset="0"/>
                <a:cs typeface="Times New Roman" pitchFamily="18" charset="0"/>
              </a:rPr>
              <a:t>INTRODUCTION TO THE COMMITTEE</a:t>
            </a:r>
            <a:endParaRPr lang="en-AE" sz="1800" dirty="0">
              <a:solidFill>
                <a:srgbClr val="00B0F0"/>
              </a:solidFill>
            </a:endParaRPr>
          </a:p>
        </p:txBody>
      </p:sp>
      <p:sp>
        <p:nvSpPr>
          <p:cNvPr id="3" name="Subtitle 2"/>
          <p:cNvSpPr>
            <a:spLocks noGrp="1"/>
          </p:cNvSpPr>
          <p:nvPr>
            <p:ph idx="1"/>
          </p:nvPr>
        </p:nvSpPr>
        <p:spPr>
          <a:xfrm>
            <a:off x="457200" y="1062831"/>
            <a:ext cx="8229600" cy="4956969"/>
          </a:xfrm>
        </p:spPr>
        <p:txBody>
          <a:bodyPr>
            <a:noAutofit/>
          </a:bodyPr>
          <a:lstStyle/>
          <a:p>
            <a:pPr marL="0" indent="0" algn="l">
              <a:buNone/>
            </a:pPr>
            <a:r>
              <a:rPr lang="en-US" sz="1600" dirty="0">
                <a:solidFill>
                  <a:schemeClr val="tx1"/>
                </a:solidFill>
                <a:latin typeface="Times New Roman" pitchFamily="18" charset="0"/>
                <a:cs typeface="Times New Roman" pitchFamily="18" charset="0"/>
              </a:rPr>
              <a:t>The Commission on the Status of Women (CSW) is the world's leading intergovernmental body devoted only to the advancement of gender equivalency and women's commission. It was formed by ECOSOC resolution 11 (II) of June 21, 1946, as a functional commission of the Economic and Social Council (ECOSOC).</a:t>
            </a:r>
          </a:p>
          <a:p>
            <a:pPr algn="l"/>
            <a:endParaRPr lang="en-US" sz="1600" dirty="0">
              <a:solidFill>
                <a:schemeClr val="tx1"/>
              </a:solidFill>
              <a:latin typeface="Times New Roman" pitchFamily="18" charset="0"/>
              <a:cs typeface="Times New Roman" pitchFamily="18" charset="0"/>
            </a:endParaRPr>
          </a:p>
          <a:p>
            <a:pPr marL="0" indent="0" algn="l">
              <a:buNone/>
            </a:pPr>
            <a:r>
              <a:rPr lang="en-US" sz="1600" dirty="0">
                <a:solidFill>
                  <a:schemeClr val="tx1"/>
                </a:solidFill>
                <a:latin typeface="Times New Roman" pitchFamily="18" charset="0"/>
                <a:cs typeface="Times New Roman" pitchFamily="18" charset="0"/>
              </a:rPr>
              <a:t>The CSW plays an important part in promoting women's rights, establishing the realities of women's lives around the world, and impacting worldwide morals on gender equivalency and women's commission.</a:t>
            </a:r>
          </a:p>
          <a:p>
            <a:pPr algn="l"/>
            <a:endParaRPr lang="en-US" sz="1600" dirty="0">
              <a:solidFill>
                <a:schemeClr val="tx1"/>
              </a:solidFill>
              <a:latin typeface="Times New Roman" pitchFamily="18" charset="0"/>
              <a:cs typeface="Times New Roman" pitchFamily="18" charset="0"/>
            </a:endParaRPr>
          </a:p>
          <a:p>
            <a:pPr marL="0" indent="0" algn="l">
              <a:buNone/>
            </a:pPr>
            <a:r>
              <a:rPr lang="en-US" sz="1600" dirty="0">
                <a:solidFill>
                  <a:schemeClr val="tx1"/>
                </a:solidFill>
                <a:latin typeface="Times New Roman" pitchFamily="18" charset="0"/>
                <a:cs typeface="Times New Roman" pitchFamily="18" charset="0"/>
              </a:rPr>
              <a:t>Representatives of UN Member States, civil society organizations, and UN agencies convene at UN headquarters in New York for the Commission's annual two-week session. They discuss progress and gaps in the implementation of the 1995 Beijing Declaration and Platform for Action, the key global policy document on gender equality, and the United Nations General Assembly's 23rd special session on gender equality held in 2000 (Beijing+5), as well as emerging issues affecting gender equality and women's empowerment. Member states commit to take additional steps to expedite development and promote women's rights in the political, economic, and social spheres. Each session's conclusions and suggestions are forwarded to ECOSOC for follow-up.</a:t>
            </a:r>
          </a:p>
          <a:p>
            <a:pPr algn="l"/>
            <a:endParaRPr lang="en-US" sz="1600" dirty="0">
              <a:solidFill>
                <a:schemeClr val="tx1"/>
              </a:solidFill>
              <a:latin typeface="Times New Roman" pitchFamily="18" charset="0"/>
              <a:cs typeface="Times New Roman" pitchFamily="18" charset="0"/>
            </a:endParaRPr>
          </a:p>
          <a:p>
            <a:pPr marL="0" indent="0" algn="l">
              <a:buNone/>
            </a:pPr>
            <a:r>
              <a:rPr lang="en-US" sz="1600" dirty="0">
                <a:solidFill>
                  <a:schemeClr val="tx1"/>
                </a:solidFill>
                <a:latin typeface="Times New Roman" pitchFamily="18" charset="0"/>
                <a:cs typeface="Times New Roman" pitchFamily="18" charset="0"/>
              </a:rPr>
              <a:t>All parts of the Commission's activities are supported by UN Women. We also make it easier for representatives from civic society to participate.</a:t>
            </a: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7"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1090206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457200"/>
            <a:ext cx="8686800" cy="6400798"/>
          </a:xfrm>
        </p:spPr>
        <p:txBody>
          <a:bodyPr>
            <a:noAutofit/>
          </a:bodyPr>
          <a:lstStyle/>
          <a:p>
            <a:pPr algn="l"/>
            <a:r>
              <a:rPr lang="en-US" sz="1800" b="1" dirty="0">
                <a:solidFill>
                  <a:schemeClr val="tx1"/>
                </a:solidFill>
                <a:latin typeface="Times New Roman" pitchFamily="18" charset="0"/>
                <a:cs typeface="Times New Roman" pitchFamily="18" charset="0"/>
              </a:rPr>
              <a:t>Committee: </a:t>
            </a:r>
            <a:r>
              <a:rPr lang="en-US" sz="1800" i="0" dirty="0">
                <a:solidFill>
                  <a:srgbClr val="0E101A"/>
                </a:solidFill>
                <a:effectLst/>
                <a:latin typeface="Times New Roman" panose="02020603050405020304" pitchFamily="18" charset="0"/>
              </a:rPr>
              <a:t>Commission on the Status of Women - Junior Committee</a:t>
            </a:r>
            <a:endParaRPr lang="en-US" sz="1800" dirty="0">
              <a:solidFill>
                <a:schemeClr val="tx1"/>
              </a:solidFill>
              <a:latin typeface="Times New Roman" pitchFamily="18" charset="0"/>
              <a:cs typeface="Times New Roman" pitchFamily="18" charset="0"/>
            </a:endParaRPr>
          </a:p>
          <a:p>
            <a:pPr algn="l"/>
            <a:r>
              <a:rPr lang="en-US" sz="1800" b="1" dirty="0">
                <a:solidFill>
                  <a:schemeClr val="tx1"/>
                </a:solidFill>
                <a:latin typeface="Times New Roman" pitchFamily="18" charset="0"/>
                <a:cs typeface="Times New Roman" pitchFamily="18" charset="0"/>
              </a:rPr>
              <a:t>Topic: </a:t>
            </a:r>
            <a:r>
              <a:rPr lang="en-US" sz="1800" dirty="0">
                <a:solidFill>
                  <a:schemeClr val="tx1"/>
                </a:solidFill>
                <a:latin typeface="Times New Roman" pitchFamily="18" charset="0"/>
                <a:cs typeface="Times New Roman" pitchFamily="18" charset="0"/>
              </a:rPr>
              <a:t>Promoting the involvement of women in governance and decision making</a:t>
            </a:r>
          </a:p>
          <a:p>
            <a:pPr algn="l"/>
            <a:r>
              <a:rPr lang="en-US" sz="1800" b="1" dirty="0">
                <a:solidFill>
                  <a:schemeClr val="tx1"/>
                </a:solidFill>
                <a:latin typeface="Times New Roman" pitchFamily="18" charset="0"/>
                <a:cs typeface="Times New Roman" pitchFamily="18" charset="0"/>
              </a:rPr>
              <a:t>Author: </a:t>
            </a:r>
            <a:r>
              <a:rPr lang="en-US" sz="1800" dirty="0">
                <a:solidFill>
                  <a:schemeClr val="tx1"/>
                </a:solidFill>
                <a:latin typeface="Times New Roman" pitchFamily="18" charset="0"/>
                <a:cs typeface="Times New Roman" pitchFamily="18" charset="0"/>
              </a:rPr>
              <a:t>Aaryan Fedrick, Alicia Kunte</a:t>
            </a:r>
          </a:p>
          <a:p>
            <a:r>
              <a:rPr lang="en-US" sz="1600" b="1" dirty="0">
                <a:solidFill>
                  <a:srgbClr val="00B0F0"/>
                </a:solidFill>
                <a:latin typeface="Times New Roman" panose="02020603050405020304" pitchFamily="18" charset="0"/>
                <a:cs typeface="Times New Roman" pitchFamily="18" charset="0"/>
              </a:rPr>
              <a:t>Introduction</a:t>
            </a:r>
          </a:p>
          <a:p>
            <a:pPr algn="l" rtl="0">
              <a:spcBef>
                <a:spcPts val="1200"/>
              </a:spcBef>
              <a:spcAft>
                <a:spcPts val="1200"/>
              </a:spcAft>
            </a:pPr>
            <a:r>
              <a:rPr lang="en-US" sz="1600" b="0" i="0" strike="noStrike" dirty="0">
                <a:solidFill>
                  <a:schemeClr val="tx1">
                    <a:lumMod val="95000"/>
                    <a:lumOff val="5000"/>
                  </a:schemeClr>
                </a:solidFill>
                <a:effectLst/>
                <a:latin typeface="Times New Roman" panose="02020603050405020304" pitchFamily="18" charset="0"/>
                <a:cs typeface="Times New Roman" panose="02020603050405020304" pitchFamily="18" charset="0"/>
              </a:rPr>
              <a:t>Women and youth in governance are an obvious necessity. Women make up half the population, while those under 40 make up around 63% of world population so there is definitely a need for them to be represented as equals in national and international decision-making, so that they can bring up the needs and showcase the opinions of the diverse age, gender, and ethnic groups they belong to in government.</a:t>
            </a:r>
            <a:endParaRPr lang="en-US" sz="1600" b="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r>
              <a:rPr lang="en-US" sz="1600" b="0" i="0" strike="noStrike" dirty="0">
                <a:solidFill>
                  <a:schemeClr val="tx1">
                    <a:lumMod val="95000"/>
                    <a:lumOff val="5000"/>
                  </a:schemeClr>
                </a:solidFill>
                <a:effectLst/>
                <a:latin typeface="Times New Roman" panose="02020603050405020304" pitchFamily="18" charset="0"/>
                <a:cs typeface="Times New Roman" panose="02020603050405020304" pitchFamily="18" charset="0"/>
              </a:rPr>
              <a:t>Over the last few decades, slow progress has been made to allow women and youth significant roles in government. Women like Angela Merkel, Aung San Suu Kyi and former head of the IMF (International Monetary Fund) Christine Lagarde have been some of the recent examples of women playing a major role in national and international decision-making. Some countries, such as Rwanda, even have a majority women-led government, or near-equal representation, with countries such as Ukraine having 60% of its cabinet be under 45 years of age too.</a:t>
            </a:r>
            <a:endParaRPr lang="en-US" sz="1600" b="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l" rtl="0">
              <a:spcBef>
                <a:spcPts val="0"/>
              </a:spcBef>
              <a:spcAft>
                <a:spcPts val="0"/>
              </a:spcAft>
            </a:pPr>
            <a:br>
              <a:rPr lang="en-US" sz="1600" b="0" dirty="0">
                <a:solidFill>
                  <a:schemeClr val="tx1">
                    <a:lumMod val="95000"/>
                    <a:lumOff val="5000"/>
                  </a:schemeClr>
                </a:solidFill>
                <a:effectLst/>
                <a:latin typeface="Times New Roman" panose="02020603050405020304" pitchFamily="18" charset="0"/>
                <a:cs typeface="Times New Roman" panose="02020603050405020304" pitchFamily="18" charset="0"/>
              </a:rPr>
            </a:br>
            <a:r>
              <a:rPr lang="en-US" sz="1600" b="0" i="0" strike="noStrike" dirty="0">
                <a:solidFill>
                  <a:schemeClr val="tx1">
                    <a:lumMod val="95000"/>
                    <a:lumOff val="5000"/>
                  </a:schemeClr>
                </a:solidFill>
                <a:effectLst/>
                <a:latin typeface="Times New Roman" panose="02020603050405020304" pitchFamily="18" charset="0"/>
                <a:cs typeface="Times New Roman" panose="02020603050405020304" pitchFamily="18" charset="0"/>
              </a:rPr>
              <a:t>However, the goal has as of yet not been achieved. There are not enough women or youth in these areas of governance and decision-making. Only 17.5% of the world’s MPs are under 40 years of age, despite around 63.1% of world population being in that age range. Also, as of the latest figures, only around 26.4% of parliament is composed of women. </a:t>
            </a:r>
            <a:endParaRPr lang="en-US" sz="1600" b="0" dirty="0">
              <a:solidFill>
                <a:schemeClr val="tx1">
                  <a:lumMod val="95000"/>
                  <a:lumOff val="5000"/>
                </a:schemeClr>
              </a:solidFill>
              <a:effectLst/>
              <a:latin typeface="Times New Roman" panose="02020603050405020304" pitchFamily="18" charset="0"/>
              <a:cs typeface="Times New Roman" panose="02020603050405020304" pitchFamily="18" charset="0"/>
            </a:endParaRPr>
          </a:p>
          <a:p>
            <a:pPr algn="l"/>
            <a:br>
              <a:rPr lang="en-US" sz="1100" dirty="0"/>
            </a:br>
            <a:endParaRPr lang="en-US" sz="1800" b="1" dirty="0">
              <a:solidFill>
                <a:srgbClr val="00B0F0"/>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066799"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186531" y="5833270"/>
            <a:ext cx="1211262" cy="838200"/>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81686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33400"/>
            <a:ext cx="8686800" cy="6019800"/>
          </a:xfrm>
        </p:spPr>
        <p:txBody>
          <a:bodyPr>
            <a:noAutofit/>
          </a:bodyPr>
          <a:lstStyle/>
          <a:p>
            <a:r>
              <a:rPr lang="en-US" sz="1700" b="1" dirty="0">
                <a:solidFill>
                  <a:srgbClr val="00B0F0"/>
                </a:solidFill>
                <a:latin typeface="Times New Roman" pitchFamily="18" charset="0"/>
                <a:cs typeface="Times New Roman" pitchFamily="18" charset="0"/>
              </a:rPr>
              <a:t>Explanation of the Problem</a:t>
            </a:r>
          </a:p>
          <a:p>
            <a:pPr algn="l" rtl="0">
              <a:spcBef>
                <a:spcPts val="0"/>
              </a:spcBef>
              <a:spcAft>
                <a:spcPts val="0"/>
              </a:spcAft>
            </a:pPr>
            <a:r>
              <a:rPr lang="en-US" sz="1450" b="0" i="0" u="none" strike="noStrike" dirty="0">
                <a:solidFill>
                  <a:srgbClr val="000000"/>
                </a:solidFill>
                <a:effectLst/>
                <a:latin typeface="Times New Roman" panose="02020603050405020304" pitchFamily="18" charset="0"/>
                <a:cs typeface="Times New Roman" panose="02020603050405020304" pitchFamily="18" charset="0"/>
              </a:rPr>
              <a:t>It is important to have more women in government for a number of reasons. Firstly, it provides more balance in decision-making, as those in power also consider the views of women too. Logically, equal representation should be given to those that represent half of the population - a desire of basic human rights. Women in parliament, too, allows issues, such as the gender pay gap, regarding women from various backgrounds to be raised, which would otherwise be ignored in a male-dominated parliament, as well as further gender sensitivity in every aspect of </a:t>
            </a:r>
            <a:r>
              <a:rPr lang="en-US" sz="1450" b="0" i="0" u="none" strike="noStrike" dirty="0" err="1">
                <a:solidFill>
                  <a:srgbClr val="000000"/>
                </a:solidFill>
                <a:effectLst/>
                <a:latin typeface="Times New Roman" panose="02020603050405020304" pitchFamily="18" charset="0"/>
                <a:cs typeface="Times New Roman" panose="02020603050405020304" pitchFamily="18" charset="0"/>
              </a:rPr>
              <a:t>goverance</a:t>
            </a:r>
            <a:r>
              <a:rPr lang="en-US" sz="1450" b="0" i="0" u="none" strike="noStrike" dirty="0">
                <a:solidFill>
                  <a:srgbClr val="000000"/>
                </a:solidFill>
                <a:effectLst/>
                <a:latin typeface="Times New Roman" panose="02020603050405020304" pitchFamily="18" charset="0"/>
                <a:cs typeface="Times New Roman" panose="02020603050405020304" pitchFamily="18" charset="0"/>
              </a:rPr>
              <a:t>. It also allows discriminatory laws against women to be reformed and changed, such as laws against abortion, as well as the enactment of laws protecting them from discrimination and harassment.</a:t>
            </a:r>
          </a:p>
          <a:p>
            <a:pPr algn="l" rtl="0">
              <a:spcBef>
                <a:spcPts val="0"/>
              </a:spcBef>
              <a:spcAft>
                <a:spcPts val="0"/>
              </a:spcAft>
            </a:pPr>
            <a:endParaRPr lang="en-US" sz="1450" b="0" dirty="0">
              <a:effectLst/>
              <a:latin typeface="Times New Roman" panose="02020603050405020304" pitchFamily="18" charset="0"/>
              <a:cs typeface="Times New Roman" panose="02020603050405020304" pitchFamily="18" charset="0"/>
            </a:endParaRPr>
          </a:p>
          <a:p>
            <a:pPr algn="l"/>
            <a:r>
              <a:rPr lang="en-US" sz="1450" b="0" i="0" u="none" strike="noStrike" dirty="0">
                <a:solidFill>
                  <a:srgbClr val="000000"/>
                </a:solidFill>
                <a:effectLst/>
                <a:latin typeface="Times New Roman" panose="02020603050405020304" pitchFamily="18" charset="0"/>
                <a:cs typeface="Times New Roman" panose="02020603050405020304" pitchFamily="18" charset="0"/>
              </a:rPr>
              <a:t>Youth, too, need greater representation. Again, the representation they receive should correspond to the proportion of the population they make up. More youth in the world should also mean more youth in government roles, as it leads to greater responsiveness to the populace’s needs. Youth, too, lead social and environmental change around the world and are typically more idealistic and proactive with regards to what they intend to do. Innovation and economic development are also encouraged further under the youth. The OECD (</a:t>
            </a:r>
            <a:r>
              <a:rPr lang="en-US" sz="1450" b="0" i="0" u="none" strike="noStrike" dirty="0" err="1">
                <a:solidFill>
                  <a:srgbClr val="202124"/>
                </a:solidFill>
                <a:effectLst/>
                <a:latin typeface="Times New Roman" panose="02020603050405020304" pitchFamily="18" charset="0"/>
                <a:cs typeface="Times New Roman" panose="02020603050405020304" pitchFamily="18" charset="0"/>
              </a:rPr>
              <a:t>Organisation</a:t>
            </a:r>
            <a:r>
              <a:rPr lang="en-US" sz="1450" b="0" i="0" u="none" strike="noStrike" dirty="0">
                <a:solidFill>
                  <a:srgbClr val="202124"/>
                </a:solidFill>
                <a:effectLst/>
                <a:latin typeface="Times New Roman" panose="02020603050405020304" pitchFamily="18" charset="0"/>
                <a:cs typeface="Times New Roman" panose="02020603050405020304" pitchFamily="18" charset="0"/>
              </a:rPr>
              <a:t> for Economic Co-operation and Development) has also created </a:t>
            </a:r>
            <a:r>
              <a:rPr lang="en-US" sz="1450" b="0" i="0" u="sng" strike="noStrike" dirty="0">
                <a:solidFill>
                  <a:srgbClr val="1155CC"/>
                </a:solidFill>
                <a:effectLst/>
                <a:latin typeface="Times New Roman" panose="02020603050405020304" pitchFamily="18" charset="0"/>
                <a:cs typeface="Times New Roman" panose="02020603050405020304" pitchFamily="18" charset="0"/>
                <a:hlinkClick r:id="rId3"/>
              </a:rPr>
              <a:t>a guide</a:t>
            </a:r>
            <a:r>
              <a:rPr lang="en-US" sz="1450" b="0" i="0" u="none" strike="noStrike" dirty="0">
                <a:solidFill>
                  <a:srgbClr val="202124"/>
                </a:solidFill>
                <a:effectLst/>
                <a:latin typeface="Times New Roman" panose="02020603050405020304" pitchFamily="18" charset="0"/>
                <a:cs typeface="Times New Roman" panose="02020603050405020304" pitchFamily="18" charset="0"/>
              </a:rPr>
              <a:t> further explaining this.</a:t>
            </a:r>
            <a:br>
              <a:rPr lang="en-US" sz="1450" dirty="0">
                <a:latin typeface="Times New Roman" panose="02020603050405020304" pitchFamily="18" charset="0"/>
                <a:cs typeface="Times New Roman" panose="02020603050405020304" pitchFamily="18" charset="0"/>
              </a:rPr>
            </a:br>
            <a:r>
              <a:rPr lang="en-US" sz="1450" b="0" i="0" u="none" strike="noStrike" dirty="0">
                <a:solidFill>
                  <a:srgbClr val="000000"/>
                </a:solidFill>
                <a:effectLst/>
                <a:latin typeface="Times New Roman" panose="02020603050405020304" pitchFamily="18" charset="0"/>
                <a:cs typeface="Times New Roman" panose="02020603050405020304" pitchFamily="18" charset="0"/>
              </a:rPr>
              <a:t>International framework regarding these involves </a:t>
            </a:r>
            <a:r>
              <a:rPr lang="en-US" sz="1450" b="0" i="0" u="sng" strike="noStrike" dirty="0">
                <a:solidFill>
                  <a:srgbClr val="1155CC"/>
                </a:solidFill>
                <a:effectLst/>
                <a:latin typeface="Times New Roman" panose="02020603050405020304" pitchFamily="18" charset="0"/>
                <a:cs typeface="Times New Roman" panose="02020603050405020304" pitchFamily="18" charset="0"/>
                <a:hlinkClick r:id="rId4"/>
              </a:rPr>
              <a:t>CEDAW</a:t>
            </a:r>
            <a:r>
              <a:rPr lang="en-US" sz="1450" b="0" i="0" u="none" strike="noStrike" dirty="0">
                <a:solidFill>
                  <a:srgbClr val="000000"/>
                </a:solidFill>
                <a:effectLst/>
                <a:latin typeface="Times New Roman" panose="02020603050405020304" pitchFamily="18" charset="0"/>
                <a:cs typeface="Times New Roman" panose="02020603050405020304" pitchFamily="18" charset="0"/>
              </a:rPr>
              <a:t> which is often described as an international bill of rights for women (Articles 7 and 8 cover the role of women in government) as well as throughout the </a:t>
            </a:r>
            <a:r>
              <a:rPr lang="en-US" sz="1450" b="0" i="0" u="sng" strike="noStrike" dirty="0">
                <a:solidFill>
                  <a:srgbClr val="1155CC"/>
                </a:solidFill>
                <a:effectLst/>
                <a:latin typeface="Times New Roman" panose="02020603050405020304" pitchFamily="18" charset="0"/>
                <a:cs typeface="Times New Roman" panose="02020603050405020304" pitchFamily="18" charset="0"/>
                <a:hlinkClick r:id="rId5"/>
              </a:rPr>
              <a:t>Universal Declaration of Human Rights</a:t>
            </a:r>
            <a:r>
              <a:rPr lang="en-US" sz="1450" b="0" i="0" u="none" strike="noStrike" dirty="0">
                <a:solidFill>
                  <a:srgbClr val="000000"/>
                </a:solidFill>
                <a:effectLst/>
                <a:latin typeface="Times New Roman" panose="02020603050405020304" pitchFamily="18" charset="0"/>
                <a:cs typeface="Times New Roman" panose="02020603050405020304" pitchFamily="18" charset="0"/>
              </a:rPr>
              <a:t> (the UN’s foundational document). More recently, </a:t>
            </a:r>
            <a:r>
              <a:rPr lang="en-US" sz="1450" b="0" i="0" u="sng" strike="noStrike" dirty="0">
                <a:solidFill>
                  <a:srgbClr val="1155CC"/>
                </a:solidFill>
                <a:effectLst/>
                <a:latin typeface="Times New Roman" panose="02020603050405020304" pitchFamily="18" charset="0"/>
                <a:cs typeface="Times New Roman" panose="02020603050405020304" pitchFamily="18" charset="0"/>
                <a:hlinkClick r:id="rId6"/>
              </a:rPr>
              <a:t>LEAP</a:t>
            </a:r>
            <a:r>
              <a:rPr lang="en-US" sz="1450" b="0" i="0" u="none" strike="noStrike" dirty="0">
                <a:solidFill>
                  <a:srgbClr val="000000"/>
                </a:solidFill>
                <a:effectLst/>
                <a:latin typeface="Times New Roman" panose="02020603050405020304" pitchFamily="18" charset="0"/>
                <a:cs typeface="Times New Roman" panose="02020603050405020304" pitchFamily="18" charset="0"/>
              </a:rPr>
              <a:t> has expanded on these topics.</a:t>
            </a:r>
          </a:p>
          <a:p>
            <a:pPr algn="l"/>
            <a:endParaRPr lang="en-US" sz="1450" b="0" dirty="0">
              <a:effectLst/>
              <a:latin typeface="Times New Roman" panose="02020603050405020304" pitchFamily="18" charset="0"/>
              <a:cs typeface="Times New Roman" panose="02020603050405020304" pitchFamily="18" charset="0"/>
            </a:endParaRPr>
          </a:p>
          <a:p>
            <a:pPr algn="l"/>
            <a:r>
              <a:rPr lang="en-US" sz="1450" b="0" i="0" u="none" strike="noStrike" dirty="0">
                <a:solidFill>
                  <a:srgbClr val="000000"/>
                </a:solidFill>
                <a:effectLst/>
                <a:latin typeface="Times New Roman" panose="02020603050405020304" pitchFamily="18" charset="0"/>
                <a:cs typeface="Times New Roman" panose="02020603050405020304" pitchFamily="18" charset="0"/>
              </a:rPr>
              <a:t>The UNSDGs (</a:t>
            </a:r>
            <a:r>
              <a:rPr lang="en-US" sz="1450" b="0" i="0" u="sng" strike="noStrike" dirty="0">
                <a:solidFill>
                  <a:srgbClr val="1155CC"/>
                </a:solidFill>
                <a:effectLst/>
                <a:latin typeface="Times New Roman" panose="02020603050405020304" pitchFamily="18" charset="0"/>
                <a:cs typeface="Times New Roman" panose="02020603050405020304" pitchFamily="18" charset="0"/>
                <a:hlinkClick r:id="rId7"/>
              </a:rPr>
              <a:t>Sustainable Development Goals</a:t>
            </a:r>
            <a:r>
              <a:rPr lang="en-US" sz="1450" b="0" i="0" u="none" strike="noStrike" dirty="0">
                <a:solidFill>
                  <a:srgbClr val="000000"/>
                </a:solidFill>
                <a:effectLst/>
                <a:latin typeface="Times New Roman" panose="02020603050405020304" pitchFamily="18" charset="0"/>
                <a:cs typeface="Times New Roman" panose="02020603050405020304" pitchFamily="18" charset="0"/>
              </a:rPr>
              <a:t>) also focus on this matter - SDG 5 looks at gender equality and aims to empower women and girls, while SDG 10 looks at reducing inequality among, and crucially, within countries. Goal 16, too, looks at </a:t>
            </a:r>
            <a:r>
              <a:rPr lang="en-US" sz="1450" b="0" i="0" u="none" strike="noStrike" dirty="0">
                <a:solidFill>
                  <a:srgbClr val="202124"/>
                </a:solidFill>
                <a:effectLst/>
                <a:latin typeface="Times New Roman" panose="02020603050405020304" pitchFamily="18" charset="0"/>
                <a:cs typeface="Times New Roman" panose="02020603050405020304" pitchFamily="18" charset="0"/>
              </a:rPr>
              <a:t>promoting peaceful and </a:t>
            </a:r>
            <a:r>
              <a:rPr lang="en-US" sz="1450" b="1" i="0" u="none" strike="noStrike" dirty="0">
                <a:solidFill>
                  <a:srgbClr val="202124"/>
                </a:solidFill>
                <a:effectLst/>
                <a:latin typeface="Times New Roman" panose="02020603050405020304" pitchFamily="18" charset="0"/>
                <a:cs typeface="Times New Roman" panose="02020603050405020304" pitchFamily="18" charset="0"/>
              </a:rPr>
              <a:t>inclusive</a:t>
            </a:r>
            <a:r>
              <a:rPr lang="en-US" sz="1450" b="0" i="0" u="none" strike="noStrike" dirty="0">
                <a:solidFill>
                  <a:srgbClr val="202124"/>
                </a:solidFill>
                <a:effectLst/>
                <a:latin typeface="Times New Roman" panose="02020603050405020304" pitchFamily="18" charset="0"/>
                <a:cs typeface="Times New Roman" panose="02020603050405020304" pitchFamily="18" charset="0"/>
              </a:rPr>
              <a:t> societies for sustainable development, provide access to justice for all and build effective, accountable and inclusive institutions at all levels. Without the involvement of women and youth in key decision-making positions, the possibility of achieving these goals drops to zero.</a:t>
            </a:r>
            <a:endParaRPr lang="en-US" sz="1450" b="0" dirty="0">
              <a:effectLst/>
              <a:latin typeface="Times New Roman" panose="02020603050405020304" pitchFamily="18" charset="0"/>
              <a:cs typeface="Times New Roman" panose="02020603050405020304" pitchFamily="18" charset="0"/>
            </a:endParaRPr>
          </a:p>
          <a:p>
            <a:endParaRPr lang="en-US" sz="1050" b="1" dirty="0">
              <a:solidFill>
                <a:srgbClr val="00B0F0"/>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8" cstate="print"/>
          <a:srcRect/>
          <a:stretch>
            <a:fillRect/>
          </a:stretch>
        </p:blipFill>
        <p:spPr bwMode="auto">
          <a:xfrm>
            <a:off x="196645" y="-377032"/>
            <a:ext cx="1211263" cy="1211262"/>
          </a:xfrm>
          <a:prstGeom prst="rect">
            <a:avLst/>
          </a:prstGeom>
          <a:noFill/>
        </p:spPr>
      </p:pic>
      <p:pic>
        <p:nvPicPr>
          <p:cNvPr id="5" name="Picture 2" descr="C:\Users\marlyn\Downloads\blue-border-md.png"/>
          <p:cNvPicPr>
            <a:picLocks noChangeAspect="1" noChangeArrowheads="1"/>
          </p:cNvPicPr>
          <p:nvPr/>
        </p:nvPicPr>
        <p:blipFill>
          <a:blip r:embed="rId8"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8" cstate="print"/>
          <a:srcRect/>
          <a:stretch>
            <a:fillRect/>
          </a:stretch>
        </p:blipFill>
        <p:spPr bwMode="auto">
          <a:xfrm rot="16200000">
            <a:off x="-148430" y="5795168"/>
            <a:ext cx="1211262" cy="914403"/>
          </a:xfrm>
          <a:prstGeom prst="rect">
            <a:avLst/>
          </a:prstGeom>
          <a:noFill/>
        </p:spPr>
      </p:pic>
      <p:pic>
        <p:nvPicPr>
          <p:cNvPr id="9" name="Picture 2" descr="C:\Users\marlyn\Downloads\blue-border-md.png"/>
          <p:cNvPicPr>
            <a:picLocks noChangeAspect="1" noChangeArrowheads="1"/>
          </p:cNvPicPr>
          <p:nvPr/>
        </p:nvPicPr>
        <p:blipFill>
          <a:blip r:embed="rId8"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35563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6172200"/>
          </a:xfrm>
        </p:spPr>
        <p:txBody>
          <a:bodyPr>
            <a:noAutofit/>
          </a:bodyPr>
          <a:lstStyle/>
          <a:p>
            <a:r>
              <a:rPr lang="en-US" sz="1700" b="1" dirty="0">
                <a:solidFill>
                  <a:srgbClr val="00B0F0"/>
                </a:solidFill>
                <a:latin typeface="Times New Roman" pitchFamily="18" charset="0"/>
                <a:cs typeface="Times New Roman" pitchFamily="18" charset="0"/>
              </a:rPr>
              <a:t>Explanation of the Problem</a:t>
            </a:r>
          </a:p>
          <a:p>
            <a:pPr algn="l" rtl="0">
              <a:spcBef>
                <a:spcPts val="0"/>
              </a:spcBef>
              <a:spcAft>
                <a:spcPts val="0"/>
              </a:spcAft>
            </a:pPr>
            <a:br>
              <a:rPr lang="en-US" sz="1050" dirty="0"/>
            </a:br>
            <a:endParaRPr lang="en-US" sz="1050" dirty="0"/>
          </a:p>
          <a:p>
            <a:pPr algn="l" rtl="0">
              <a:spcBef>
                <a:spcPts val="0"/>
              </a:spcBef>
              <a:spcAft>
                <a:spcPts val="0"/>
              </a:spcAft>
            </a:pPr>
            <a:r>
              <a:rPr lang="en-US" sz="1600" b="0" i="0" u="none" strike="noStrike" dirty="0">
                <a:solidFill>
                  <a:srgbClr val="000000"/>
                </a:solidFill>
                <a:effectLst/>
                <a:latin typeface="Times New Roman" panose="02020603050405020304" pitchFamily="18" charset="0"/>
                <a:cs typeface="Times New Roman" panose="02020603050405020304" pitchFamily="18" charset="0"/>
              </a:rPr>
              <a:t>The UNSDGs (</a:t>
            </a:r>
            <a:r>
              <a:rPr lang="en-US" sz="1600" b="0" i="0" u="sng" strike="noStrike" dirty="0">
                <a:solidFill>
                  <a:srgbClr val="1155CC"/>
                </a:solidFill>
                <a:effectLst/>
                <a:latin typeface="Times New Roman" panose="02020603050405020304" pitchFamily="18" charset="0"/>
                <a:cs typeface="Times New Roman" panose="02020603050405020304" pitchFamily="18" charset="0"/>
                <a:hlinkClick r:id="rId3"/>
              </a:rPr>
              <a:t>Sustainable Development Goals</a:t>
            </a:r>
            <a:r>
              <a:rPr lang="en-US" sz="1600" b="0" i="0" u="none" strike="noStrike" dirty="0">
                <a:solidFill>
                  <a:srgbClr val="000000"/>
                </a:solidFill>
                <a:effectLst/>
                <a:latin typeface="Times New Roman" panose="02020603050405020304" pitchFamily="18" charset="0"/>
                <a:cs typeface="Times New Roman" panose="02020603050405020304" pitchFamily="18" charset="0"/>
              </a:rPr>
              <a:t>) also focus on this matter - SDG 5 looks at gender equality and aims to empower women and girls, while SDG 10 looks at reducing inequality among, and crucially, within countries. Goal 16, too, looks at </a:t>
            </a:r>
            <a:r>
              <a:rPr lang="en-US" sz="1600" b="0" i="0" u="none" strike="noStrike" dirty="0">
                <a:solidFill>
                  <a:srgbClr val="202124"/>
                </a:solidFill>
                <a:effectLst/>
                <a:latin typeface="Times New Roman" panose="02020603050405020304" pitchFamily="18" charset="0"/>
                <a:cs typeface="Times New Roman" panose="02020603050405020304" pitchFamily="18" charset="0"/>
              </a:rPr>
              <a:t>promoting peaceful and </a:t>
            </a:r>
            <a:r>
              <a:rPr lang="en-US" sz="1600" b="1" i="0" u="none" strike="noStrike" dirty="0">
                <a:solidFill>
                  <a:srgbClr val="202124"/>
                </a:solidFill>
                <a:effectLst/>
                <a:latin typeface="Times New Roman" panose="02020603050405020304" pitchFamily="18" charset="0"/>
                <a:cs typeface="Times New Roman" panose="02020603050405020304" pitchFamily="18" charset="0"/>
              </a:rPr>
              <a:t>inclusive</a:t>
            </a:r>
            <a:r>
              <a:rPr lang="en-US" sz="1600" b="0" i="0" u="none" strike="noStrike" dirty="0">
                <a:solidFill>
                  <a:srgbClr val="202124"/>
                </a:solidFill>
                <a:effectLst/>
                <a:latin typeface="Times New Roman" panose="02020603050405020304" pitchFamily="18" charset="0"/>
                <a:cs typeface="Times New Roman" panose="02020603050405020304" pitchFamily="18" charset="0"/>
              </a:rPr>
              <a:t> societies for sustainable development, provide access to justice for all and build effective, accountable and inclusive institutions at all levels. Without the involvement of women and youth in key decision-making positions, the possibility of achieving these goals drops to zero.</a:t>
            </a:r>
            <a:endParaRPr lang="en-US" sz="1600" b="0" dirty="0">
              <a:effectLst/>
              <a:latin typeface="Times New Roman" panose="02020603050405020304" pitchFamily="18" charset="0"/>
              <a:cs typeface="Times New Roman" panose="02020603050405020304" pitchFamily="18" charset="0"/>
            </a:endParaRPr>
          </a:p>
          <a:p>
            <a:pPr algn="l" rtl="0">
              <a:spcBef>
                <a:spcPts val="0"/>
              </a:spcBef>
              <a:spcAft>
                <a:spcPts val="0"/>
              </a:spcAft>
            </a:pPr>
            <a:br>
              <a:rPr lang="en-US" sz="1600" b="0" dirty="0">
                <a:effectLst/>
                <a:latin typeface="Times New Roman" panose="02020603050405020304" pitchFamily="18" charset="0"/>
                <a:cs typeface="Times New Roman" panose="02020603050405020304" pitchFamily="18" charset="0"/>
              </a:rPr>
            </a:br>
            <a:br>
              <a:rPr lang="en-US" sz="1600" b="0" dirty="0">
                <a:effectLst/>
                <a:latin typeface="Times New Roman" panose="02020603050405020304" pitchFamily="18" charset="0"/>
                <a:cs typeface="Times New Roman" panose="02020603050405020304" pitchFamily="18" charset="0"/>
              </a:rPr>
            </a:br>
            <a:r>
              <a:rPr lang="en-US" sz="1600" b="0" i="0" u="none" strike="noStrike" dirty="0">
                <a:solidFill>
                  <a:srgbClr val="000000"/>
                </a:solidFill>
                <a:effectLst/>
                <a:latin typeface="Times New Roman" panose="02020603050405020304" pitchFamily="18" charset="0"/>
                <a:cs typeface="Times New Roman" panose="02020603050405020304" pitchFamily="18" charset="0"/>
              </a:rPr>
              <a:t>A few examples of methods that have worked for certain governments include quotas that are reserved for women or youth in government (example; 20% of seats must absolutely be women), parliamentary committees existing specifically for youth issues, the utilization of technology in the form of social media and the internet to further include the youth, as well as reduce campaigning costs, alongside making politics accessible to a wider variety of people. Activism and youth councils (such as MUNs) too has greatly increased youth involvement around the world, as well as one-off events like civic hackathons. How can these be improved upon and utilized?</a:t>
            </a:r>
            <a:endParaRPr lang="en-US" sz="1600" b="0" dirty="0">
              <a:effectLst/>
              <a:latin typeface="Times New Roman" panose="02020603050405020304" pitchFamily="18" charset="0"/>
              <a:cs typeface="Times New Roman" panose="02020603050405020304" pitchFamily="18" charset="0"/>
            </a:endParaRPr>
          </a:p>
          <a:p>
            <a:br>
              <a:rPr lang="en-US" sz="800" dirty="0"/>
            </a:br>
            <a:endParaRPr lang="en-US" sz="1050" b="1" dirty="0">
              <a:solidFill>
                <a:srgbClr val="00B0F0"/>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4" cstate="print"/>
          <a:srcRect/>
          <a:stretch>
            <a:fillRect/>
          </a:stretch>
        </p:blipFill>
        <p:spPr bwMode="auto">
          <a:xfrm>
            <a:off x="-2" y="2"/>
            <a:ext cx="1211263" cy="1211262"/>
          </a:xfrm>
          <a:prstGeom prst="rect">
            <a:avLst/>
          </a:prstGeom>
          <a:noFill/>
        </p:spPr>
      </p:pic>
      <p:pic>
        <p:nvPicPr>
          <p:cNvPr id="5" name="Picture 2" descr="C:\Users\marlyn\Downloads\blue-border-md.png"/>
          <p:cNvPicPr>
            <a:picLocks noChangeAspect="1" noChangeArrowheads="1"/>
          </p:cNvPicPr>
          <p:nvPr/>
        </p:nvPicPr>
        <p:blipFill>
          <a:blip r:embed="rId4" cstate="print"/>
          <a:srcRect/>
          <a:stretch>
            <a:fillRect/>
          </a:stretch>
        </p:blipFill>
        <p:spPr bwMode="auto">
          <a:xfrm rot="5400000">
            <a:off x="7932738" y="1"/>
            <a:ext cx="1211262" cy="1211263"/>
          </a:xfrm>
          <a:prstGeom prst="rect">
            <a:avLst/>
          </a:prstGeom>
          <a:noFill/>
        </p:spPr>
      </p:pic>
      <p:pic>
        <p:nvPicPr>
          <p:cNvPr id="8" name="Picture 2" descr="C:\Users\marlyn\Downloads\blue-border-md.png"/>
          <p:cNvPicPr>
            <a:picLocks noChangeAspect="1" noChangeArrowheads="1"/>
          </p:cNvPicPr>
          <p:nvPr/>
        </p:nvPicPr>
        <p:blipFill>
          <a:blip r:embed="rId4" cstate="print"/>
          <a:srcRect/>
          <a:stretch>
            <a:fillRect/>
          </a:stretch>
        </p:blipFill>
        <p:spPr bwMode="auto">
          <a:xfrm rot="16200000">
            <a:off x="-148430" y="5795168"/>
            <a:ext cx="1211262" cy="914403"/>
          </a:xfrm>
          <a:prstGeom prst="rect">
            <a:avLst/>
          </a:prstGeom>
          <a:noFill/>
        </p:spPr>
      </p:pic>
      <p:pic>
        <p:nvPicPr>
          <p:cNvPr id="9" name="Picture 2" descr="C:\Users\marlyn\Downloads\blue-border-md.png"/>
          <p:cNvPicPr>
            <a:picLocks noChangeAspect="1" noChangeArrowheads="1"/>
          </p:cNvPicPr>
          <p:nvPr/>
        </p:nvPicPr>
        <p:blipFill>
          <a:blip r:embed="rId4" cstate="print"/>
          <a:srcRect/>
          <a:stretch>
            <a:fillRect/>
          </a:stretch>
        </p:blipFill>
        <p:spPr bwMode="auto">
          <a:xfrm rot="10800000">
            <a:off x="7932739" y="5646738"/>
            <a:ext cx="1211263" cy="1211262"/>
          </a:xfrm>
          <a:prstGeom prst="rect">
            <a:avLst/>
          </a:prstGeom>
          <a:noFill/>
        </p:spPr>
      </p:pic>
      <p:sp>
        <p:nvSpPr>
          <p:cNvPr id="10" name="TextBox 9">
            <a:extLst>
              <a:ext uri="{FF2B5EF4-FFF2-40B4-BE49-F238E27FC236}">
                <a16:creationId xmlns:a16="http://schemas.microsoft.com/office/drawing/2014/main" id="{D31E74C6-458F-5761-C409-BFA1AE4911DB}"/>
              </a:ext>
            </a:extLst>
          </p:cNvPr>
          <p:cNvSpPr txBox="1"/>
          <p:nvPr/>
        </p:nvSpPr>
        <p:spPr>
          <a:xfrm>
            <a:off x="647701" y="838200"/>
            <a:ext cx="8382000" cy="646331"/>
          </a:xfrm>
          <a:prstGeom prst="rect">
            <a:avLst/>
          </a:prstGeom>
          <a:noFill/>
        </p:spPr>
        <p:txBody>
          <a:bodyPr wrap="square">
            <a:spAutoFit/>
          </a:bodyPr>
          <a:lstStyle/>
          <a:p>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800" b="1" dirty="0">
                <a:solidFill>
                  <a:srgbClr val="00B0F0"/>
                </a:solidFill>
                <a:latin typeface="Times New Roman" pitchFamily="18" charset="0"/>
                <a:cs typeface="Times New Roman" pitchFamily="18" charset="0"/>
              </a:rPr>
              <a:t>Focus of the Debate</a:t>
            </a:r>
            <a:endParaRPr lang="en-US" sz="1800" dirty="0">
              <a:solidFill>
                <a:srgbClr val="00B0F0"/>
              </a:solidFill>
              <a:latin typeface="Times New Roman" pitchFamily="18" charset="0"/>
              <a:cs typeface="Times New Roman" pitchFamily="18" charset="0"/>
            </a:endParaRPr>
          </a:p>
          <a:p>
            <a:pPr algn="l"/>
            <a:r>
              <a:rPr lang="en-US" sz="1600" dirty="0">
                <a:solidFill>
                  <a:schemeClr val="tx1"/>
                </a:solidFill>
                <a:latin typeface="Times New Roman" panose="02020603050405020304" pitchFamily="18" charset="0"/>
                <a:cs typeface="Times New Roman" panose="02020603050405020304" pitchFamily="18" charset="0"/>
              </a:rPr>
              <a:t>In many nations around the world, policies to speed the process of economic gender equality and promote women's empowerment are at the forefront of debate. Gender equality is a top priority, not only because gender equality is a key development goal in and of itself, but also because women's economic involvement is "part of the growth and stability equation." The global economy would gain from increasing women's participation in the labor force because women account for more than half of the population and have skill, human capital, and productivity comparable to males. The lack of women in leadership roles runs counter to the approach of leveraging talent to boost company and performance. This is especially true in times of slow economic growth.</a:t>
            </a:r>
          </a:p>
          <a:p>
            <a:pPr algn="l"/>
            <a:endParaRPr lang="en-US" sz="1600" dirty="0">
              <a:solidFill>
                <a:schemeClr val="tx1"/>
              </a:solidFill>
              <a:latin typeface="Times New Roman" panose="02020603050405020304" pitchFamily="18" charset="0"/>
              <a:cs typeface="Times New Roman" panose="02020603050405020304" pitchFamily="18" charset="0"/>
            </a:endParaRPr>
          </a:p>
          <a:p>
            <a:pPr algn="l"/>
            <a:r>
              <a:rPr lang="en-US" sz="1600" dirty="0">
                <a:solidFill>
                  <a:schemeClr val="tx1"/>
                </a:solidFill>
                <a:latin typeface="Times New Roman" panose="02020603050405020304" pitchFamily="18" charset="0"/>
                <a:cs typeface="Times New Roman" panose="02020603050405020304" pitchFamily="18" charset="0"/>
              </a:rPr>
              <a:t>Gender equality and development are inextricably linked in developing countries: greater gender equality fosters economic development and progress, while greater development fosters greater gender equality. Women in industrialized countries are often better educated than men, they have a significant positive economic impact, and they contribute significantly to economic growth. More women in the workforce lead to a significant boost in GDP. Furthermore, as more women work, a virtuous circle may emerge; increased demand for services leads to increased consumption, which leads to the creation of new jobs for both men and women. Finally, women's </a:t>
            </a:r>
            <a:r>
              <a:rPr lang="en-US" sz="1600" dirty="0" err="1">
                <a:solidFill>
                  <a:schemeClr val="tx1"/>
                </a:solidFill>
                <a:latin typeface="Times New Roman" panose="02020603050405020304" pitchFamily="18" charset="0"/>
                <a:cs typeface="Times New Roman" panose="02020603050405020304" pitchFamily="18" charset="0"/>
              </a:rPr>
              <a:t>labour</a:t>
            </a:r>
            <a:r>
              <a:rPr lang="en-US" sz="1600" dirty="0">
                <a:solidFill>
                  <a:schemeClr val="tx1"/>
                </a:solidFill>
                <a:latin typeface="Times New Roman" panose="02020603050405020304" pitchFamily="18" charset="0"/>
                <a:cs typeface="Times New Roman" panose="02020603050405020304" pitchFamily="18" charset="0"/>
              </a:rPr>
              <a:t> market participation may have a positive impact on fertility and household well-being.</a:t>
            </a:r>
          </a:p>
          <a:p>
            <a:pPr algn="l"/>
            <a:endParaRPr lang="en-US" sz="1600" dirty="0">
              <a:solidFill>
                <a:schemeClr val="tx1"/>
              </a:solidFill>
              <a:latin typeface="Times New Roman" panose="02020603050405020304" pitchFamily="18" charset="0"/>
              <a:cs typeface="Times New Roman" panose="02020603050405020304" pitchFamily="18" charset="0"/>
            </a:endParaRPr>
          </a:p>
          <a:p>
            <a:pPr algn="l"/>
            <a:r>
              <a:rPr lang="en-US" sz="1600" dirty="0">
                <a:solidFill>
                  <a:schemeClr val="tx1"/>
                </a:solidFill>
                <a:latin typeface="Times New Roman" panose="02020603050405020304" pitchFamily="18" charset="0"/>
                <a:cs typeface="Times New Roman" panose="02020603050405020304" pitchFamily="18" charset="0"/>
              </a:rPr>
              <a:t>Gender disparities are compounded when we shift from labor market participation to women's representation in decision-making roles. Even in countries where women make up a large percentage of the workforce, only a small percentage of them rise to the top.</a:t>
            </a:r>
          </a:p>
          <a:p>
            <a:pPr algn="l"/>
            <a:r>
              <a:rPr lang="en-US" sz="1800" dirty="0">
                <a:latin typeface="Times New Roman" pitchFamily="18" charset="0"/>
                <a:cs typeface="Times New Roman" pitchFamily="18" charset="0"/>
              </a:rPr>
              <a:t> </a:t>
            </a:r>
          </a:p>
          <a:p>
            <a:pPr algn="l"/>
            <a:endParaRPr lang="en-US" sz="18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0"/>
            <a:ext cx="1211263" cy="1211262"/>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extLst>
      <p:ext uri="{BB962C8B-B14F-4D97-AF65-F5344CB8AC3E}">
        <p14:creationId xmlns:p14="http://schemas.microsoft.com/office/powerpoint/2010/main" val="388799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86800" cy="6248400"/>
          </a:xfrm>
        </p:spPr>
        <p:txBody>
          <a:bodyPr>
            <a:noAutofit/>
          </a:bodyPr>
          <a:lstStyle/>
          <a:p>
            <a:r>
              <a:rPr lang="en-US" sz="1900" dirty="0">
                <a:solidFill>
                  <a:schemeClr val="tx1"/>
                </a:solidFill>
                <a:latin typeface="Times New Roman" pitchFamily="18" charset="0"/>
                <a:cs typeface="Times New Roman" pitchFamily="18" charset="0"/>
              </a:rPr>
              <a:t> </a:t>
            </a:r>
            <a:r>
              <a:rPr lang="en-US" sz="1900" b="1" dirty="0">
                <a:solidFill>
                  <a:srgbClr val="00B0F0"/>
                </a:solidFill>
                <a:latin typeface="Times New Roman" pitchFamily="18" charset="0"/>
                <a:cs typeface="Times New Roman" pitchFamily="18" charset="0"/>
              </a:rPr>
              <a:t>Questions to Consider</a:t>
            </a:r>
          </a:p>
          <a:p>
            <a:endParaRPr lang="en-US" sz="1900" b="1" dirty="0">
              <a:solidFill>
                <a:srgbClr val="00B0F0"/>
              </a:solidFill>
              <a:latin typeface="Times New Roman" pitchFamily="18" charset="0"/>
              <a:cs typeface="Times New Roman" pitchFamily="18" charset="0"/>
            </a:endParaRP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What kind of policies have already been effective in increasing the participation of women and youth in government around the world? How can they be implemented in different countries?</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Are there any more effective policies that can be implemented? What could they be?</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How can women and youth of diverse cultural and socio-economic backgrounds be further encouraged to take part in government? How can they be prepared from an early age to do so?</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What are the main barriers preventing women and youth from taking part in government? How can they be removed?</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How can the pre-existing ageist and sexist views that are commonly seen in government be changed? How can voters be convinced to look at candidates on merit - and not just bias on age/gender?</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How can methods be implemented without giving the appearance of discrimination or </a:t>
            </a:r>
            <a:r>
              <a:rPr lang="en-US" sz="1700" b="0" i="0" u="none" strike="noStrike" dirty="0" err="1">
                <a:solidFill>
                  <a:srgbClr val="000000"/>
                </a:solidFill>
                <a:effectLst/>
                <a:latin typeface="Times New Roman" panose="02020603050405020304" pitchFamily="18" charset="0"/>
                <a:cs typeface="Times New Roman" panose="02020603050405020304" pitchFamily="18" charset="0"/>
              </a:rPr>
              <a:t>favouritism</a:t>
            </a:r>
            <a:r>
              <a:rPr lang="en-US" sz="1700" b="0" i="0" u="none" strike="noStrike" dirty="0">
                <a:solidFill>
                  <a:srgbClr val="000000"/>
                </a:solidFill>
                <a:effectLst/>
                <a:latin typeface="Times New Roman" panose="02020603050405020304" pitchFamily="18" charset="0"/>
                <a:cs typeface="Times New Roman" panose="02020603050405020304" pitchFamily="18" charset="0"/>
              </a:rPr>
              <a:t> for women and youth? How can merit and a candidate’s actual suitability be evaluated fairly utilizing these methods?</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How can older men who typically dominate power be convinced to change the structure of governments they control to allow for greater representation of women and youth?</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How can women and youth (who are typically less wealthy) be supported in their political aspirations?</a:t>
            </a:r>
          </a:p>
          <a:p>
            <a:pPr algn="l" rtl="0" fontAlgn="base">
              <a:spcBef>
                <a:spcPts val="0"/>
              </a:spcBef>
              <a:spcAft>
                <a:spcPts val="0"/>
              </a:spcAft>
              <a:buFont typeface="+mj-lt"/>
              <a:buAutoNum type="arabicPeriod"/>
            </a:pPr>
            <a:r>
              <a:rPr lang="en-US" sz="1700" b="0" i="0" u="none" strike="noStrike" dirty="0">
                <a:solidFill>
                  <a:srgbClr val="000000"/>
                </a:solidFill>
                <a:effectLst/>
                <a:latin typeface="Times New Roman" panose="02020603050405020304" pitchFamily="18" charset="0"/>
                <a:cs typeface="Times New Roman" panose="02020603050405020304" pitchFamily="18" charset="0"/>
              </a:rPr>
              <a:t>How can women and youth already in office be empowered and helped to deliver to the best of their abilities?</a:t>
            </a:r>
          </a:p>
          <a:p>
            <a:endParaRPr lang="en-US" sz="1600" dirty="0">
              <a:solidFill>
                <a:srgbClr val="00B0F0"/>
              </a:solidFill>
              <a:latin typeface="Times New Roman" pitchFamily="18" charset="0"/>
              <a:cs typeface="Times New Roman" pitchFamily="18" charset="0"/>
            </a:endParaRPr>
          </a:p>
          <a:p>
            <a:pPr marL="228600" indent="-228600" algn="l"/>
            <a:endParaRPr lang="en-US" sz="1900" dirty="0">
              <a:solidFill>
                <a:schemeClr val="tx1"/>
              </a:solidFill>
              <a:latin typeface="Times New Roman" pitchFamily="18" charset="0"/>
              <a:cs typeface="Times New Roman" pitchFamily="18" charset="0"/>
            </a:endParaRPr>
          </a:p>
        </p:txBody>
      </p:sp>
      <p:pic>
        <p:nvPicPr>
          <p:cNvPr id="4" name="Picture 2" descr="C:\Users\marlyn\Downloads\blue-border-md.png"/>
          <p:cNvPicPr>
            <a:picLocks noChangeAspect="1" noChangeArrowheads="1"/>
          </p:cNvPicPr>
          <p:nvPr/>
        </p:nvPicPr>
        <p:blipFill>
          <a:blip r:embed="rId3" cstate="print"/>
          <a:srcRect/>
          <a:stretch>
            <a:fillRect/>
          </a:stretch>
        </p:blipFill>
        <p:spPr bwMode="auto">
          <a:xfrm>
            <a:off x="-2" y="-560437"/>
            <a:ext cx="1211263" cy="865237"/>
          </a:xfrm>
          <a:prstGeom prst="rect">
            <a:avLst/>
          </a:prstGeom>
          <a:noFill/>
        </p:spPr>
      </p:pic>
      <p:pic>
        <p:nvPicPr>
          <p:cNvPr id="5" name="Picture 2" descr="C:\Users\marlyn\Downloads\blue-border-md.png"/>
          <p:cNvPicPr>
            <a:picLocks noChangeAspect="1" noChangeArrowheads="1"/>
          </p:cNvPicPr>
          <p:nvPr/>
        </p:nvPicPr>
        <p:blipFill>
          <a:blip r:embed="rId3" cstate="print"/>
          <a:srcRect/>
          <a:stretch>
            <a:fillRect/>
          </a:stretch>
        </p:blipFill>
        <p:spPr bwMode="auto">
          <a:xfrm rot="5400000">
            <a:off x="7932738" y="1"/>
            <a:ext cx="1211262" cy="1211263"/>
          </a:xfrm>
          <a:prstGeom prst="rect">
            <a:avLst/>
          </a:prstGeom>
          <a:noFill/>
        </p:spPr>
      </p:pic>
      <p:pic>
        <p:nvPicPr>
          <p:cNvPr id="6" name="Picture 2" descr="C:\Users\marlyn\Downloads\blue-border-md.png"/>
          <p:cNvPicPr>
            <a:picLocks noChangeAspect="1" noChangeArrowheads="1"/>
          </p:cNvPicPr>
          <p:nvPr/>
        </p:nvPicPr>
        <p:blipFill>
          <a:blip r:embed="rId3" cstate="print"/>
          <a:srcRect/>
          <a:stretch>
            <a:fillRect/>
          </a:stretch>
        </p:blipFill>
        <p:spPr bwMode="auto">
          <a:xfrm rot="16200000">
            <a:off x="0" y="5646739"/>
            <a:ext cx="1211262" cy="1211263"/>
          </a:xfrm>
          <a:prstGeom prst="rect">
            <a:avLst/>
          </a:prstGeom>
          <a:noFill/>
        </p:spPr>
      </p:pic>
      <p:pic>
        <p:nvPicPr>
          <p:cNvPr id="7" name="Picture 2" descr="C:\Users\marlyn\Downloads\blue-border-md.png"/>
          <p:cNvPicPr>
            <a:picLocks noChangeAspect="1" noChangeArrowheads="1"/>
          </p:cNvPicPr>
          <p:nvPr/>
        </p:nvPicPr>
        <p:blipFill>
          <a:blip r:embed="rId3" cstate="print"/>
          <a:srcRect/>
          <a:stretch>
            <a:fillRect/>
          </a:stretch>
        </p:blipFill>
        <p:spPr bwMode="auto">
          <a:xfrm rot="10800000">
            <a:off x="7932739" y="5646738"/>
            <a:ext cx="1211263" cy="121126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F1216DEFD93C45A164BBC8B0870B3E" ma:contentTypeVersion="14" ma:contentTypeDescription="Create a new document." ma:contentTypeScope="" ma:versionID="9b91be7eb7e4c524a3d63b9528546e00">
  <xsd:schema xmlns:xsd="http://www.w3.org/2001/XMLSchema" xmlns:xs="http://www.w3.org/2001/XMLSchema" xmlns:p="http://schemas.microsoft.com/office/2006/metadata/properties" xmlns:ns3="9fcd3a6e-ed64-4d78-85eb-6d60c3eee20d" xmlns:ns4="9702ba90-f40f-4342-8908-c1f15a44f259" targetNamespace="http://schemas.microsoft.com/office/2006/metadata/properties" ma:root="true" ma:fieldsID="ba884328ce82da06565bf6735cd2bf47" ns3:_="" ns4:_="">
    <xsd:import namespace="9fcd3a6e-ed64-4d78-85eb-6d60c3eee20d"/>
    <xsd:import namespace="9702ba90-f40f-4342-8908-c1f15a44f25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cd3a6e-ed64-4d78-85eb-6d60c3eee2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02ba90-f40f-4342-8908-c1f15a44f25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9F8FD3-5C89-49BD-9B9A-F9908CD3CF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cd3a6e-ed64-4d78-85eb-6d60c3eee20d"/>
    <ds:schemaRef ds:uri="9702ba90-f40f-4342-8908-c1f15a44f2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080B1B-0128-4132-981B-F9EE299D3939}">
  <ds:schemaRefs>
    <ds:schemaRef ds:uri="9702ba90-f40f-4342-8908-c1f15a44f259"/>
    <ds:schemaRef ds:uri="http://www.w3.org/XML/1998/namespace"/>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purl.org/dc/terms/"/>
    <ds:schemaRef ds:uri="9fcd3a6e-ed64-4d78-85eb-6d60c3eee20d"/>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D7BC74BE-F451-4CBB-8120-771CB70C35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4390</TotalTime>
  <Words>3591</Words>
  <Application>Microsoft Office PowerPoint</Application>
  <PresentationFormat>On-screen Show (4:3)</PresentationFormat>
  <Paragraphs>160</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PowerPoint Presentation</vt:lpstr>
      <vt:lpstr>INTRODUCTION TO THE COMMITTEE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marlyn</dc:creator>
  <cp:lastModifiedBy>Michelle Charles</cp:lastModifiedBy>
  <cp:revision>42</cp:revision>
  <dcterms:created xsi:type="dcterms:W3CDTF">2017-06-05T05:10:21Z</dcterms:created>
  <dcterms:modified xsi:type="dcterms:W3CDTF">2022-06-12T08:33:38Z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0x01010050F1216DEFD93C45A164BBC8B0870B3E</vt:lpwstr>
  </property>
</Properties>
</file>